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713" autoAdjust="0"/>
  </p:normalViewPr>
  <p:slideViewPr>
    <p:cSldViewPr>
      <p:cViewPr varScale="1">
        <p:scale>
          <a:sx n="69" d="100"/>
          <a:sy n="69" d="100"/>
        </p:scale>
        <p:origin x="-11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93DF634A-4CF9-48E4-ABEA-4E271A9F4C3B}" type="datetimeFigureOut">
              <a:rPr lang="en-US" smtClean="0"/>
              <a:pPr/>
              <a:t>12/9/2015</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3DF634A-4CF9-48E4-ABEA-4E271A9F4C3B}" type="datetimeFigureOut">
              <a:rPr lang="en-US" smtClean="0"/>
              <a:pPr/>
              <a:t>12/9/2015</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93DF634A-4CF9-48E4-ABEA-4E271A9F4C3B}" type="datetimeFigureOut">
              <a:rPr lang="en-US" smtClean="0"/>
              <a:pPr/>
              <a:t>12/9/2015</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28FCE749-61DD-4BA9-A411-9EFC51E2F5D1}"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randomBar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93DF634A-4CF9-48E4-ABEA-4E271A9F4C3B}" type="datetimeFigureOut">
              <a:rPr lang="en-US" smtClean="0"/>
              <a:pPr/>
              <a:t>12/9/2015</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93DF634A-4CF9-48E4-ABEA-4E271A9F4C3B}" type="datetimeFigureOut">
              <a:rPr lang="en-US" smtClean="0"/>
              <a:pPr/>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28FCE749-61DD-4BA9-A411-9EFC51E2F5D1}"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3DF634A-4CF9-48E4-ABEA-4E271A9F4C3B}" type="datetimeFigureOut">
              <a:rPr lang="en-US" smtClean="0"/>
              <a:pPr/>
              <a:t>12/9/2015</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3DF634A-4CF9-48E4-ABEA-4E271A9F4C3B}" type="datetimeFigureOut">
              <a:rPr lang="en-US" smtClean="0"/>
              <a:pPr/>
              <a:t>12/9/2015</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3DF634A-4CF9-48E4-ABEA-4E271A9F4C3B}" type="datetimeFigureOut">
              <a:rPr lang="en-US" smtClean="0"/>
              <a:pPr/>
              <a:t>12/9/2015</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93DF634A-4CF9-48E4-ABEA-4E271A9F4C3B}" type="datetimeFigureOut">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8FCE749-61DD-4BA9-A411-9EFC51E2F5D1}"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DF634A-4CF9-48E4-ABEA-4E271A9F4C3B}" type="datetimeFigureOut">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DF634A-4CF9-48E4-ABEA-4E271A9F4C3B}" type="datetimeFigureOut">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FCE749-61DD-4BA9-A411-9EFC51E2F5D1}" type="slidenum">
              <a:rPr lang="en-US" smtClean="0"/>
              <a:pPr/>
              <a:t>‹#›</a:t>
            </a:fld>
            <a:endParaRPr lang="en-US"/>
          </a:p>
        </p:txBody>
      </p:sp>
    </p:spTree>
  </p:cSld>
  <p:clrMapOvr>
    <a:masterClrMapping/>
  </p:clrMapOvr>
  <p:transition>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93DF634A-4CF9-48E4-ABEA-4E271A9F4C3B}" type="datetimeFigureOut">
              <a:rPr lang="en-US" smtClean="0"/>
              <a:pPr/>
              <a:t>12/9/2015</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8FCE749-61DD-4BA9-A411-9EFC51E2F5D1}"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p:randomBar dir="vert"/>
  </p:transition>
  <p:timing>
    <p:tnLst>
      <p:par>
        <p:cTn id="1" dur="indefinite" restart="never" nodeType="tmRoot"/>
      </p:par>
    </p:tnLst>
  </p:timing>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81000"/>
            <a:ext cx="5105400" cy="2868168"/>
          </a:xfrm>
        </p:spPr>
        <p:txBody>
          <a:bodyPr>
            <a:noAutofit/>
          </a:bodyPr>
          <a:lstStyle/>
          <a:p>
            <a:r>
              <a:rPr lang="en-US" sz="4400" dirty="0" smtClean="0">
                <a:solidFill>
                  <a:schemeClr val="tx1"/>
                </a:solidFill>
                <a:latin typeface="Impact" pitchFamily="34" charset="0"/>
              </a:rPr>
              <a:t>ROLE OF INDIVIDUAL IN PRESERVING NATURAL RESOURCES FOR THEIR EQUITABLE MAINTENANCE</a:t>
            </a:r>
            <a:r>
              <a:rPr lang="en-US" sz="4400" dirty="0" smtClean="0">
                <a:latin typeface="Impact" pitchFamily="34" charset="0"/>
              </a:rPr>
              <a:t/>
            </a:r>
            <a:br>
              <a:rPr lang="en-US" sz="4400" dirty="0" smtClean="0">
                <a:latin typeface="Impact" pitchFamily="34" charset="0"/>
              </a:rPr>
            </a:br>
            <a:endParaRPr lang="en-US" sz="4400" dirty="0">
              <a:latin typeface="Impact" pitchFamily="34"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iterate type="wd">
                                    <p:tmPct val="10000"/>
                                  </p:iterate>
                                  <p:childTnLst>
                                    <p:animMotion origin="layout" path="M 0 0  L 0 0.3331  E" pathEditMode="relative" ptsTypes="">
                                      <p:cBhvr>
                                        <p:cTn id="6"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iriam Fixed" pitchFamily="49" charset="-79"/>
                <a:cs typeface="Miriam Fixed" pitchFamily="49" charset="-79"/>
              </a:rPr>
              <a:t>NATURAL RESOURCES</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a:xfrm>
            <a:off x="457200" y="1600200"/>
            <a:ext cx="8229600" cy="3581399"/>
          </a:xfrm>
        </p:spPr>
        <p:txBody>
          <a:bodyPr>
            <a:normAutofit/>
          </a:bodyPr>
          <a:lstStyle/>
          <a:p>
            <a:r>
              <a:rPr lang="en-US" sz="1500" b="1" dirty="0">
                <a:latin typeface="Comic Sans MS" pitchFamily="66" charset="0"/>
                <a:cs typeface="Arabic Typesetting" pitchFamily="66" charset="-78"/>
              </a:rPr>
              <a:t>Natural resources occur naturally within </a:t>
            </a:r>
            <a:r>
              <a:rPr lang="en-US" sz="1500" b="1" dirty="0" smtClean="0">
                <a:latin typeface="Comic Sans MS" pitchFamily="66" charset="0"/>
                <a:cs typeface="Arabic Typesetting" pitchFamily="66" charset="-78"/>
              </a:rPr>
              <a:t>environments</a:t>
            </a:r>
            <a:r>
              <a:rPr lang="en-US" sz="1500" b="1" dirty="0">
                <a:latin typeface="Comic Sans MS" pitchFamily="66" charset="0"/>
                <a:cs typeface="Arabic Typesetting" pitchFamily="66" charset="-78"/>
              </a:rPr>
              <a:t> that exist relatively undisturbed by mankind, in a </a:t>
            </a:r>
            <a:r>
              <a:rPr lang="en-US" sz="1500" b="1" dirty="0" smtClean="0">
                <a:latin typeface="Comic Sans MS" pitchFamily="66" charset="0"/>
                <a:cs typeface="Arabic Typesetting" pitchFamily="66" charset="-78"/>
              </a:rPr>
              <a:t>natural</a:t>
            </a:r>
            <a:r>
              <a:rPr lang="en-US" sz="1500" b="1" dirty="0">
                <a:latin typeface="Comic Sans MS" pitchFamily="66" charset="0"/>
                <a:cs typeface="Arabic Typesetting" pitchFamily="66" charset="-78"/>
              </a:rPr>
              <a:t> </a:t>
            </a:r>
            <a:r>
              <a:rPr lang="en-US" sz="1500" b="1" dirty="0" smtClean="0">
                <a:latin typeface="Comic Sans MS" pitchFamily="66" charset="0"/>
                <a:cs typeface="Arabic Typesetting" pitchFamily="66" charset="-78"/>
              </a:rPr>
              <a:t>form</a:t>
            </a:r>
            <a:r>
              <a:rPr lang="en-US" sz="1500" b="1" dirty="0">
                <a:latin typeface="Comic Sans MS" pitchFamily="66" charset="0"/>
                <a:cs typeface="Arabic Typesetting" pitchFamily="66" charset="-78"/>
              </a:rPr>
              <a:t>.</a:t>
            </a:r>
            <a:endParaRPr lang="en-US" sz="1500" b="1" dirty="0" smtClean="0">
              <a:latin typeface="Comic Sans MS" pitchFamily="66" charset="0"/>
              <a:cs typeface="Arabic Typesetting" pitchFamily="66" charset="-78"/>
            </a:endParaRPr>
          </a:p>
          <a:p>
            <a:r>
              <a:rPr lang="en-US" sz="1500" b="1" dirty="0">
                <a:latin typeface="Comic Sans MS" pitchFamily="66" charset="0"/>
                <a:cs typeface="Arabic Typesetting" pitchFamily="66" charset="-78"/>
              </a:rPr>
              <a:t>Some of them are essential for our survival while most are used for satisfying our </a:t>
            </a:r>
            <a:r>
              <a:rPr lang="en-US" sz="1500" b="1" dirty="0" smtClean="0">
                <a:latin typeface="Comic Sans MS" pitchFamily="66" charset="0"/>
                <a:cs typeface="Arabic Typesetting" pitchFamily="66" charset="-78"/>
              </a:rPr>
              <a:t>wants</a:t>
            </a:r>
            <a:r>
              <a:rPr lang="en-US" sz="1500" b="1" dirty="0">
                <a:latin typeface="Comic Sans MS" pitchFamily="66" charset="0"/>
                <a:cs typeface="Arabic Typesetting" pitchFamily="66" charset="-78"/>
              </a:rPr>
              <a:t>.</a:t>
            </a:r>
            <a:endParaRPr lang="en-US" sz="1500" b="1" dirty="0" smtClean="0">
              <a:latin typeface="Comic Sans MS" pitchFamily="66" charset="0"/>
              <a:cs typeface="Arabic Typesetting" pitchFamily="66" charset="-78"/>
            </a:endParaRPr>
          </a:p>
          <a:p>
            <a:r>
              <a:rPr lang="en-US" sz="1500" b="1" dirty="0" smtClean="0">
                <a:latin typeface="Comic Sans MS" pitchFamily="66" charset="0"/>
                <a:cs typeface="Arabic Typesetting" pitchFamily="66" charset="-78"/>
              </a:rPr>
              <a:t>They are present abundantly in nature.</a:t>
            </a:r>
          </a:p>
          <a:p>
            <a:r>
              <a:rPr lang="en-US" sz="1500" b="1" dirty="0">
                <a:latin typeface="Comic Sans MS" pitchFamily="66" charset="0"/>
                <a:cs typeface="Arabic Typesetting" pitchFamily="66" charset="-78"/>
              </a:rPr>
              <a:t>Natural resources are materials and components </a:t>
            </a:r>
            <a:r>
              <a:rPr lang="en-US" sz="1500" b="1" dirty="0" smtClean="0">
                <a:latin typeface="Comic Sans MS" pitchFamily="66" charset="0"/>
                <a:cs typeface="Arabic Typesetting" pitchFamily="66" charset="-78"/>
              </a:rPr>
              <a:t>that </a:t>
            </a:r>
            <a:r>
              <a:rPr lang="en-US" sz="1500" b="1" dirty="0">
                <a:latin typeface="Comic Sans MS" pitchFamily="66" charset="0"/>
                <a:cs typeface="Arabic Typesetting" pitchFamily="66" charset="-78"/>
              </a:rPr>
              <a:t>can be found within the environment. Every man-made product is composed of natural </a:t>
            </a:r>
            <a:r>
              <a:rPr lang="en-US" sz="1500" b="1" dirty="0" smtClean="0">
                <a:latin typeface="Comic Sans MS" pitchFamily="66" charset="0"/>
                <a:cs typeface="Arabic Typesetting" pitchFamily="66" charset="-78"/>
              </a:rPr>
              <a:t>resources. </a:t>
            </a:r>
            <a:r>
              <a:rPr lang="en-US" sz="1500" b="1" dirty="0">
                <a:latin typeface="Comic Sans MS" pitchFamily="66" charset="0"/>
                <a:cs typeface="Arabic Typesetting" pitchFamily="66" charset="-78"/>
              </a:rPr>
              <a:t>A natural resource may exist as a separate entity such as fresh water, and air, as well as a living organism such as a fish, or it may exist in an alternate form which must be processed to obtain the resource such as metal ores, oil, and most forms of energy.</a:t>
            </a:r>
            <a:endParaRPr lang="en-US" sz="1500" b="1" dirty="0" smtClean="0">
              <a:latin typeface="Comic Sans MS" pitchFamily="66" charset="0"/>
              <a:cs typeface="Arabic Typesetting" pitchFamily="66" charset="-78"/>
            </a:endParaRPr>
          </a:p>
          <a:p>
            <a:pPr>
              <a:buNone/>
            </a:pPr>
            <a:endParaRPr lang="en-US" sz="1500" b="1" dirty="0" smtClean="0">
              <a:latin typeface="Arabic Typesetting" pitchFamily="66" charset="-78"/>
              <a:cs typeface="Arabic Typesetting" pitchFamily="66" charset="-78"/>
            </a:endParaRPr>
          </a:p>
          <a:p>
            <a:pPr>
              <a:buNone/>
            </a:pPr>
            <a:endParaRPr lang="en-US" b="1" dirty="0"/>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0 0 C -0.0033 -0.00162 -0.00695 -0.00162 -0.00972 -0.00394 C -0.01719 -0.01111 -0.01806 -0.02406 -0.02431 -0.03239 C -0.02726 -0.05922 -0.01545 -0.07773 0 -0.09184 C 0.00416 -0.09554 0.0092 -0.09739 0.01267 -0.10225 C 0.01649 -0.10757 0.01423 -0.10549 0.01944 -0.10873 C 0.06041 -0.10618 0.11562 -0.08143 0.13784 -0.03008 C 0.14409 -0.0155 0.14531 -0.00209 0.1533 0.01133 C 0.15451 0.0185 0.15469 0.0266 0.15729 0.03331 C 0.15781 0.03539 0.15972 0.03585 0.16094 0.03747 C 0.16996 0.0495 0.18003 0.04834 0.19323 0.05042 C 0.25868 0.04927 0.27187 0.07656 0.28837 0.01804 C 0.28802 0.00161 0.28819 -0.01504 0.28732 -0.03146 C 0.28576 -0.06177 0.26024 -0.08767 0.23975 -0.09323 C 0.20486 -0.08814 0.20798 -0.09623 0.19219 -0.06871 C 0.18958 -0.05598 0.18732 -0.04719 0.19132 -0.03239 C 0.19253 -0.0273 0.19705 -0.02476 0.19982 -0.02082 C 0.22604 0.01758 0.25364 0.03215 0.29132 0.04395 C 0.35729 0.03816 0.38159 0.04487 0.4309 0.0037 C 0.43541 -0.00625 0.43993 -0.0162 0.44462 -0.02591 C 0.44757 -0.03239 0.44548 -0.04164 0.44844 -0.04812 C 0.45677 -0.06524 0.46007 -0.0775 0.47673 -0.08166 C 0.48594 -0.08397 0.49531 -0.08444 0.50469 -0.08559 C 0.51597 -0.08721 0.52743 -0.08814 0.53871 -0.08953 C 0.58125 -0.0849 0.61215 -0.08999 0.64653 -0.06084 C 0.65173 -0.04904 0.65503 -0.04534 0.65538 -0.03146 C 0.65555 -0.01828 0.65625 -0.00509 0.65434 0.00763 C 0.65243 0.02035 0.64305 0.02868 0.63594 0.03493 C 0.61041 0.05736 0.62014 0.05204 0.59323 0.05551 C 0.57795 0.0532 0.56232 0.05366 0.54739 0.04904 C 0.48975 0.0303 0.46666 -0.05251 0.43871 -0.11127 C 0.4375 -0.11913 0.43455 -0.1307 0.43784 -0.1388 C 0.43993 -0.14365 0.44618 -0.1418 0.45034 -0.14365 C 0.46458 -0.13926 0.46892 -0.14018 0.47673 -0.12561 C 0.47552 -0.11358 0.47604 -0.10132 0.47378 -0.08953 C 0.47274 -0.0849 0.46927 -0.08235 0.46684 -0.07912 C 0.45538 -0.06385 0.44045 -0.06015 0.425 -0.05714 C 0.33854 -0.06061 0.3585 -0.05066 0.31267 -0.07287 C 0.30451 -0.08097 0.29653 -0.08767 0.29323 -0.10132 C 0.32274 -0.1381 0.29826 -0.10919 0.40573 -0.096 C 0.43073 -0.09276 0.45382 -0.08189 0.47552 -0.06616 C 0.48021 -0.05321 0.4809 -0.05922 0.47552 -0.03887 C 0.46684 -0.00486 0.43541 0.00069 0.41337 0.00763 C 0.3309 -0.00301 0.32413 0.00138 0.26302 -0.03008 C 0.25746 -0.03632 0.25243 -0.04349 0.24653 -0.04928 C 0.21649 -0.07958 0.23159 -0.05714 0.21927 -0.07657 C 0.21701 -0.08467 0.21857 -0.07819 0.22239 -0.07287 C 0.22344 -0.07102 0.225 -0.07009 0.22621 -0.06871 C 0.22778 -0.0657 0.2283 -0.0613 0.23003 -0.0583 C 0.23715 -0.04557 0.24375 -0.04049 0.24375 -0.02337 " pathEditMode="relative" ptsTypes="fffffffffffffffffffffffffffffffffffffffffffffffffA">
                                      <p:cBhvr>
                                        <p:cTn id="11" dur="2000" fill="hold"/>
                                        <p:tgtEl>
                                          <p:spTgt spid="2"/>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8" presetClass="emph" presetSubtype="0" fill="hold" nodeType="clickEffect">
                                  <p:stCondLst>
                                    <p:cond delay="0"/>
                                  </p:stCondLst>
                                  <p:iterate type="wd">
                                    <p:tmPct val="10000"/>
                                  </p:iterate>
                                  <p:childTnLst>
                                    <p:animRot by="21600000">
                                      <p:cBhvr>
                                        <p:cTn id="15" dur="2000" fill="hold"/>
                                        <p:tgtEl>
                                          <p:spTgt spid="3">
                                            <p:txEl>
                                              <p:pRg st="0" end="0"/>
                                            </p:txEl>
                                          </p:spTgt>
                                        </p:tgtEl>
                                        <p:attrNameLst>
                                          <p:attrName>r</p:attrName>
                                        </p:attrNameLst>
                                      </p:cBhvr>
                                    </p:animRot>
                                  </p:childTnLst>
                                </p:cTn>
                              </p:par>
                              <p:par>
                                <p:cTn id="16" presetID="8" presetClass="emph" presetSubtype="0" fill="hold" nodeType="withEffect">
                                  <p:stCondLst>
                                    <p:cond delay="0"/>
                                  </p:stCondLst>
                                  <p:iterate type="wd">
                                    <p:tmPct val="10000"/>
                                  </p:iterate>
                                  <p:childTnLst>
                                    <p:animRot by="21600000">
                                      <p:cBhvr>
                                        <p:cTn id="17" dur="2000" fill="hold"/>
                                        <p:tgtEl>
                                          <p:spTgt spid="3">
                                            <p:txEl>
                                              <p:pRg st="1" end="1"/>
                                            </p:txEl>
                                          </p:spTgt>
                                        </p:tgtEl>
                                        <p:attrNameLst>
                                          <p:attrName>r</p:attrName>
                                        </p:attrNameLst>
                                      </p:cBhvr>
                                    </p:animRot>
                                  </p:childTnLst>
                                </p:cTn>
                              </p:par>
                              <p:par>
                                <p:cTn id="18" presetID="8" presetClass="emph" presetSubtype="0" fill="hold" nodeType="withEffect">
                                  <p:stCondLst>
                                    <p:cond delay="0"/>
                                  </p:stCondLst>
                                  <p:iterate type="wd">
                                    <p:tmPct val="10000"/>
                                  </p:iterate>
                                  <p:childTnLst>
                                    <p:animRot by="21600000">
                                      <p:cBhvr>
                                        <p:cTn id="19" dur="2000" fill="hold"/>
                                        <p:tgtEl>
                                          <p:spTgt spid="3">
                                            <p:txEl>
                                              <p:pRg st="2" end="2"/>
                                            </p:txEl>
                                          </p:spTgt>
                                        </p:tgtEl>
                                        <p:attrNameLst>
                                          <p:attrName>r</p:attrName>
                                        </p:attrNameLst>
                                      </p:cBhvr>
                                    </p:animRot>
                                  </p:childTnLst>
                                </p:cTn>
                              </p:par>
                              <p:par>
                                <p:cTn id="20" presetID="8" presetClass="emph" presetSubtype="0" fill="hold" nodeType="withEffect">
                                  <p:stCondLst>
                                    <p:cond delay="0"/>
                                  </p:stCondLst>
                                  <p:iterate type="wd">
                                    <p:tmPct val="10000"/>
                                  </p:iterate>
                                  <p:childTnLst>
                                    <p:animRot by="21600000">
                                      <p:cBhvr>
                                        <p:cTn id="21" dur="2000" fill="hold"/>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Miriam Fixed" pitchFamily="49" charset="-79"/>
                <a:cs typeface="Miriam Fixed" pitchFamily="49" charset="-79"/>
              </a:rPr>
              <a:t>CLASSIFICATION OF NATURAL RESOURCES BASED ON ORIGIN</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a:xfrm>
            <a:off x="304800" y="1752600"/>
            <a:ext cx="6172200" cy="3916363"/>
          </a:xfrm>
        </p:spPr>
        <p:txBody>
          <a:bodyPr>
            <a:normAutofit/>
          </a:bodyPr>
          <a:lstStyle/>
          <a:p>
            <a:r>
              <a:rPr lang="en-US" sz="1400" dirty="0" smtClean="0">
                <a:latin typeface="Comic Sans MS" pitchFamily="66" charset="0"/>
                <a:cs typeface="Arabic Typesetting" pitchFamily="66" charset="-78"/>
              </a:rPr>
              <a:t>Based on their origin, natural resources are classified into </a:t>
            </a:r>
            <a:endParaRPr lang="en-US" sz="1400" dirty="0">
              <a:latin typeface="Comic Sans MS" pitchFamily="66" charset="0"/>
              <a:cs typeface="Arabic Typesetting" pitchFamily="66" charset="-78"/>
            </a:endParaRPr>
          </a:p>
          <a:p>
            <a:pPr>
              <a:buNone/>
            </a:pPr>
            <a:r>
              <a:rPr lang="en-US" sz="1400" dirty="0" smtClean="0">
                <a:latin typeface="Comic Sans MS" pitchFamily="66" charset="0"/>
                <a:cs typeface="Arabic Typesetting" pitchFamily="66" charset="-78"/>
              </a:rPr>
              <a:t>      </a:t>
            </a:r>
            <a:r>
              <a:rPr lang="en-US" sz="1400" i="1" dirty="0" smtClean="0">
                <a:latin typeface="Comic Sans MS" pitchFamily="66" charset="0"/>
                <a:cs typeface="Arabic Typesetting" pitchFamily="66" charset="-78"/>
              </a:rPr>
              <a:t>1)</a:t>
            </a:r>
            <a:r>
              <a:rPr lang="en-US" sz="1400" b="1" i="1" u="sng" dirty="0" smtClean="0">
                <a:latin typeface="Comic Sans MS" pitchFamily="66" charset="0"/>
                <a:cs typeface="Arabic Typesetting" pitchFamily="66" charset="-78"/>
              </a:rPr>
              <a:t>Biotic</a:t>
            </a:r>
            <a:r>
              <a:rPr lang="en-US" sz="1400" i="1" dirty="0" smtClean="0">
                <a:latin typeface="Comic Sans MS" pitchFamily="66" charset="0"/>
                <a:cs typeface="Arabic Typesetting" pitchFamily="66" charset="-78"/>
              </a:rPr>
              <a:t>:</a:t>
            </a:r>
            <a:r>
              <a:rPr lang="en-US" sz="1400" dirty="0">
                <a:latin typeface="Comic Sans MS" pitchFamily="66" charset="0"/>
                <a:cs typeface="Arabic Typesetting" pitchFamily="66" charset="-78"/>
              </a:rPr>
              <a:t> </a:t>
            </a:r>
            <a:r>
              <a:rPr lang="en-US" sz="1400" dirty="0" smtClean="0">
                <a:latin typeface="Comic Sans MS" pitchFamily="66" charset="0"/>
                <a:cs typeface="Arabic Typesetting" pitchFamily="66" charset="-78"/>
              </a:rPr>
              <a:t> Biotic </a:t>
            </a:r>
            <a:r>
              <a:rPr lang="en-US" sz="1400" dirty="0">
                <a:latin typeface="Comic Sans MS" pitchFamily="66" charset="0"/>
                <a:cs typeface="Arabic Typesetting" pitchFamily="66" charset="-78"/>
              </a:rPr>
              <a:t>resources are obtained from the biosphere (living and organic material), such as forests, animals, birds, and </a:t>
            </a:r>
            <a:r>
              <a:rPr lang="en-US" sz="1400" dirty="0" smtClean="0">
                <a:latin typeface="Comic Sans MS" pitchFamily="66" charset="0"/>
                <a:cs typeface="Arabic Typesetting" pitchFamily="66" charset="-78"/>
              </a:rPr>
              <a:t>fish</a:t>
            </a:r>
            <a:r>
              <a:rPr lang="en-US" sz="1400" dirty="0">
                <a:latin typeface="Comic Sans MS" pitchFamily="66" charset="0"/>
                <a:cs typeface="Arabic Typesetting" pitchFamily="66" charset="-78"/>
              </a:rPr>
              <a:t> and the materials that can be obtained from them. Fossil fuels such as coal and </a:t>
            </a:r>
            <a:r>
              <a:rPr lang="en-US" sz="1400" dirty="0" smtClean="0">
                <a:latin typeface="Comic Sans MS" pitchFamily="66" charset="0"/>
                <a:cs typeface="Arabic Typesetting" pitchFamily="66" charset="-78"/>
              </a:rPr>
              <a:t>petroleum</a:t>
            </a:r>
            <a:r>
              <a:rPr lang="en-US" sz="1400" dirty="0">
                <a:latin typeface="Comic Sans MS" pitchFamily="66" charset="0"/>
                <a:cs typeface="Arabic Typesetting" pitchFamily="66" charset="-78"/>
              </a:rPr>
              <a:t> are also included in this category because they are formed from decayed organic matter</a:t>
            </a:r>
            <a:r>
              <a:rPr lang="en-US" sz="1400" dirty="0" smtClean="0">
                <a:latin typeface="Comic Sans MS" pitchFamily="66" charset="0"/>
                <a:cs typeface="Arabic Typesetting" pitchFamily="66" charset="-78"/>
              </a:rPr>
              <a:t>.</a:t>
            </a:r>
          </a:p>
          <a:p>
            <a:pPr>
              <a:buNone/>
            </a:pPr>
            <a:r>
              <a:rPr lang="en-US" sz="1400" dirty="0" smtClean="0">
                <a:latin typeface="Comic Sans MS" pitchFamily="66" charset="0"/>
                <a:cs typeface="Arabic Typesetting" pitchFamily="66" charset="-78"/>
              </a:rPr>
              <a:t>      </a:t>
            </a:r>
          </a:p>
          <a:p>
            <a:pPr>
              <a:buNone/>
            </a:pPr>
            <a:r>
              <a:rPr lang="en-US" sz="1400" dirty="0">
                <a:latin typeface="Comic Sans MS" pitchFamily="66" charset="0"/>
                <a:cs typeface="Arabic Typesetting" pitchFamily="66" charset="-78"/>
              </a:rPr>
              <a:t> </a:t>
            </a:r>
            <a:r>
              <a:rPr lang="en-US" sz="1400" dirty="0" smtClean="0">
                <a:latin typeface="Comic Sans MS" pitchFamily="66" charset="0"/>
                <a:cs typeface="Arabic Typesetting" pitchFamily="66" charset="-78"/>
              </a:rPr>
              <a:t>     2)</a:t>
            </a:r>
            <a:r>
              <a:rPr lang="en-US" sz="1400" b="1" i="1" u="sng" dirty="0" err="1" smtClean="0">
                <a:latin typeface="Comic Sans MS" pitchFamily="66" charset="0"/>
                <a:cs typeface="Arabic Typesetting" pitchFamily="66" charset="-78"/>
              </a:rPr>
              <a:t>Abiotic</a:t>
            </a:r>
            <a:r>
              <a:rPr lang="en-US" sz="1400" b="1" i="1" u="sng" dirty="0" smtClean="0">
                <a:latin typeface="Comic Sans MS" pitchFamily="66" charset="0"/>
                <a:cs typeface="Arabic Typesetting" pitchFamily="66" charset="-78"/>
              </a:rPr>
              <a:t>: </a:t>
            </a:r>
            <a:r>
              <a:rPr lang="en-US" sz="1400" dirty="0">
                <a:latin typeface="Comic Sans MS" pitchFamily="66" charset="0"/>
                <a:cs typeface="Arabic Typesetting" pitchFamily="66" charset="-78"/>
              </a:rPr>
              <a:t> </a:t>
            </a:r>
            <a:r>
              <a:rPr lang="en-US" sz="1400" dirty="0" err="1">
                <a:latin typeface="Comic Sans MS" pitchFamily="66" charset="0"/>
                <a:cs typeface="Arabic Typesetting" pitchFamily="66" charset="-78"/>
              </a:rPr>
              <a:t>Abiotic</a:t>
            </a:r>
            <a:r>
              <a:rPr lang="en-US" sz="1400" dirty="0">
                <a:latin typeface="Comic Sans MS" pitchFamily="66" charset="0"/>
                <a:cs typeface="Arabic Typesetting" pitchFamily="66" charset="-78"/>
              </a:rPr>
              <a:t> resources are those that come from non-living, non-organic material. Examples of </a:t>
            </a:r>
            <a:r>
              <a:rPr lang="en-US" sz="1400" dirty="0" err="1">
                <a:latin typeface="Comic Sans MS" pitchFamily="66" charset="0"/>
                <a:cs typeface="Arabic Typesetting" pitchFamily="66" charset="-78"/>
              </a:rPr>
              <a:t>abiotic</a:t>
            </a:r>
            <a:r>
              <a:rPr lang="en-US" sz="1400" dirty="0">
                <a:latin typeface="Comic Sans MS" pitchFamily="66" charset="0"/>
                <a:cs typeface="Arabic Typesetting" pitchFamily="66" charset="-78"/>
              </a:rPr>
              <a:t> resources include land, fresh water, air and heavy metals including ores such as gold, iron, copper, silver, etc.</a:t>
            </a:r>
            <a:endParaRPr lang="en-US" sz="1400" b="1" i="1" u="sng" dirty="0" smtClean="0">
              <a:latin typeface="Comic Sans MS" pitchFamily="66" charset="0"/>
              <a:cs typeface="Arabic Typesetting" pitchFamily="66" charset="-78"/>
            </a:endParaRPr>
          </a:p>
        </p:txBody>
      </p:sp>
      <p:pic>
        <p:nvPicPr>
          <p:cNvPr id="1026" name="Picture 2" descr="http://upload.wikimedia.org/wikipedia/commons/thumb/b/bc/Rainforest_Fatu_Hiva.jpg/220px-Rainforest_Fatu_Hiva.jpg"/>
          <p:cNvPicPr>
            <a:picLocks noChangeAspect="1" noChangeArrowheads="1"/>
          </p:cNvPicPr>
          <p:nvPr/>
        </p:nvPicPr>
        <p:blipFill>
          <a:blip r:embed="rId2" cstate="print"/>
          <a:srcRect/>
          <a:stretch>
            <a:fillRect/>
          </a:stretch>
        </p:blipFill>
        <p:spPr bwMode="auto">
          <a:xfrm>
            <a:off x="6705599" y="1828800"/>
            <a:ext cx="2057401" cy="1636569"/>
          </a:xfrm>
          <a:prstGeom prst="rect">
            <a:avLst/>
          </a:prstGeom>
          <a:noFill/>
        </p:spPr>
      </p:pic>
      <p:pic>
        <p:nvPicPr>
          <p:cNvPr id="1028" name="Picture 4" descr="http://www.climate-justice-now.org/wp-content/uploads/2011/11/coal.jpg"/>
          <p:cNvPicPr>
            <a:picLocks noChangeAspect="1" noChangeArrowheads="1"/>
          </p:cNvPicPr>
          <p:nvPr/>
        </p:nvPicPr>
        <p:blipFill>
          <a:blip r:embed="rId3" cstate="print"/>
          <a:srcRect/>
          <a:stretch>
            <a:fillRect/>
          </a:stretch>
        </p:blipFill>
        <p:spPr bwMode="auto">
          <a:xfrm>
            <a:off x="6400800" y="4038600"/>
            <a:ext cx="2639627" cy="1800226"/>
          </a:xfrm>
          <a:prstGeom prst="rect">
            <a:avLst/>
          </a:prstGeom>
          <a:noFill/>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iterate type="lt">
                                    <p:tmPct val="10000"/>
                                  </p:iterate>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1" end="1"/>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iterate type="lt">
                                    <p:tmPct val="10000"/>
                                  </p:iterate>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anim calcmode="lin" valueType="num">
                                      <p:cBhvr>
                                        <p:cTn id="2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2" end="2"/>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iterate type="lt">
                                    <p:tmPct val="10000"/>
                                  </p:iterate>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anim calcmode="lin" valueType="num">
                                      <p:cBhvr>
                                        <p:cTn id="2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blinds(horizontal)">
                                      <p:cBhvr>
                                        <p:cTn id="34" dur="500"/>
                                        <p:tgtEl>
                                          <p:spTgt spid="1026"/>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blinds(horizontal)">
                                      <p:cBhvr>
                                        <p:cTn id="3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8686800" cy="838200"/>
          </a:xfrm>
        </p:spPr>
        <p:txBody>
          <a:bodyPr>
            <a:normAutofit fontScale="90000"/>
          </a:bodyPr>
          <a:lstStyle/>
          <a:p>
            <a:r>
              <a:rPr lang="en-US" b="1" dirty="0" smtClean="0">
                <a:latin typeface="Miriam Fixed" pitchFamily="49" charset="-79"/>
                <a:cs typeface="Miriam Fixed" pitchFamily="49" charset="-79"/>
              </a:rPr>
              <a:t>CLASSIFICATION OF NATURAL RESOURCES BASED ON AVAILABILITY</a:t>
            </a:r>
            <a:endParaRPr lang="en-US" dirty="0">
              <a:latin typeface="Miriam Fixed" pitchFamily="49" charset="-79"/>
              <a:cs typeface="Miriam Fixed" pitchFamily="49" charset="-79"/>
            </a:endParaRPr>
          </a:p>
        </p:txBody>
      </p:sp>
      <p:sp>
        <p:nvSpPr>
          <p:cNvPr id="3" name="Content Placeholder 2"/>
          <p:cNvSpPr>
            <a:spLocks noGrp="1"/>
          </p:cNvSpPr>
          <p:nvPr>
            <p:ph idx="1"/>
          </p:nvPr>
        </p:nvSpPr>
        <p:spPr>
          <a:xfrm>
            <a:off x="457200" y="1600201"/>
            <a:ext cx="6096000" cy="4343400"/>
          </a:xfrm>
        </p:spPr>
        <p:txBody>
          <a:bodyPr>
            <a:noAutofit/>
          </a:bodyPr>
          <a:lstStyle/>
          <a:p>
            <a:r>
              <a:rPr lang="en-US" sz="1200" dirty="0" smtClean="0">
                <a:latin typeface="Comic Sans MS" pitchFamily="66" charset="0"/>
                <a:cs typeface="Arabic Typesetting" pitchFamily="66" charset="-78"/>
              </a:rPr>
              <a:t>Based on their availability natural resources are classified into </a:t>
            </a:r>
          </a:p>
          <a:p>
            <a:pPr>
              <a:buNone/>
            </a:pPr>
            <a:r>
              <a:rPr lang="en-US" sz="1200" dirty="0">
                <a:latin typeface="Comic Sans MS" pitchFamily="66" charset="0"/>
                <a:cs typeface="Arabic Typesetting" pitchFamily="66" charset="-78"/>
              </a:rPr>
              <a:t> </a:t>
            </a:r>
            <a:r>
              <a:rPr lang="en-US" sz="1200" dirty="0" smtClean="0">
                <a:latin typeface="Comic Sans MS" pitchFamily="66" charset="0"/>
                <a:cs typeface="Arabic Typesetting" pitchFamily="66" charset="-78"/>
              </a:rPr>
              <a:t>     </a:t>
            </a:r>
            <a:r>
              <a:rPr lang="en-US" sz="1200" b="1" i="1" dirty="0" smtClean="0">
                <a:latin typeface="Comic Sans MS" pitchFamily="66" charset="0"/>
                <a:cs typeface="Arabic Typesetting" pitchFamily="66" charset="-78"/>
              </a:rPr>
              <a:t>1)Renewable Resources:</a:t>
            </a:r>
            <a:r>
              <a:rPr lang="en-US" sz="1200" dirty="0">
                <a:latin typeface="Comic Sans MS" pitchFamily="66" charset="0"/>
                <a:cs typeface="Arabic Typesetting" pitchFamily="66" charset="-78"/>
              </a:rPr>
              <a:t> </a:t>
            </a:r>
            <a:r>
              <a:rPr lang="en-US" sz="1200" dirty="0" smtClean="0">
                <a:latin typeface="Comic Sans MS" pitchFamily="66" charset="0"/>
                <a:cs typeface="Arabic Typesetting" pitchFamily="66" charset="-78"/>
              </a:rPr>
              <a:t> Renewable </a:t>
            </a:r>
            <a:r>
              <a:rPr lang="en-US" sz="1200" dirty="0">
                <a:latin typeface="Comic Sans MS" pitchFamily="66" charset="0"/>
                <a:cs typeface="Arabic Typesetting" pitchFamily="66" charset="-78"/>
              </a:rPr>
              <a:t>resources are ones that can be replenished naturally. Some of these resources, like sunlight, air, wind, etc., are continuously available and their quantity is not noticeably affected by human consumption. Though many renewable resources do not have such a rapid recovery rate, these resources are susceptible to depletion by over-use. Resources from a human use perspective are classified as renewable only so long as the rate of replenishment/recovery exceeds that of the rate of consumption</a:t>
            </a:r>
            <a:r>
              <a:rPr lang="en-US" sz="1200" dirty="0" smtClean="0">
                <a:latin typeface="Comic Sans MS" pitchFamily="66" charset="0"/>
                <a:cs typeface="Arabic Typesetting" pitchFamily="66" charset="-78"/>
              </a:rPr>
              <a:t>.</a:t>
            </a:r>
          </a:p>
          <a:p>
            <a:pPr>
              <a:buNone/>
            </a:pPr>
            <a:r>
              <a:rPr lang="en-US" sz="1200" b="1" i="1" dirty="0">
                <a:latin typeface="Comic Sans MS" pitchFamily="66" charset="0"/>
                <a:cs typeface="Arabic Typesetting" pitchFamily="66" charset="-78"/>
              </a:rPr>
              <a:t> </a:t>
            </a:r>
            <a:r>
              <a:rPr lang="en-US" sz="1200" b="1" i="1" dirty="0" smtClean="0">
                <a:latin typeface="Comic Sans MS" pitchFamily="66" charset="0"/>
                <a:cs typeface="Arabic Typesetting" pitchFamily="66" charset="-78"/>
              </a:rPr>
              <a:t>      2)Non Renewable Resources: </a:t>
            </a:r>
            <a:r>
              <a:rPr lang="en-US" sz="1200" dirty="0" smtClean="0">
                <a:latin typeface="Comic Sans MS" pitchFamily="66" charset="0"/>
                <a:cs typeface="Arabic Typesetting" pitchFamily="66" charset="-78"/>
              </a:rPr>
              <a:t> </a:t>
            </a:r>
            <a:r>
              <a:rPr lang="en-US" sz="1200" dirty="0">
                <a:latin typeface="Comic Sans MS" pitchFamily="66" charset="0"/>
                <a:cs typeface="Arabic Typesetting" pitchFamily="66" charset="-78"/>
              </a:rPr>
              <a:t>Non-renewable resources are resources that form extremely slowly and those that do not naturally form in the environment. Minerals are the most common resource included in this category. By the human perspective, resources are non-renewable when their rate of consumption exceeds the rate of replenishment/recovery; a good example of this are fossil fuels, which are in this category because their rate of formation is extremely slow (potentially millions of years), meaning they are considered non-renewable. Some resources actually naturally deplete in amount without human interference, the most notable of these being radio-active elements such as uranium, which naturally decay into heavy metals. Of these, the metallic minerals can be re-used by recycling them</a:t>
            </a:r>
            <a:r>
              <a:rPr lang="en-US" sz="1200" dirty="0" smtClean="0">
                <a:latin typeface="Comic Sans MS" pitchFamily="66" charset="0"/>
                <a:cs typeface="Arabic Typesetting" pitchFamily="66" charset="-78"/>
              </a:rPr>
              <a:t>,</a:t>
            </a:r>
            <a:r>
              <a:rPr lang="en-US" sz="1200" dirty="0">
                <a:latin typeface="Comic Sans MS" pitchFamily="66" charset="0"/>
                <a:cs typeface="Arabic Typesetting" pitchFamily="66" charset="-78"/>
              </a:rPr>
              <a:t> but coal and petroleum cannot be recycled</a:t>
            </a:r>
            <a:r>
              <a:rPr lang="en-US" sz="1200" dirty="0" smtClean="0">
                <a:latin typeface="Comic Sans MS" pitchFamily="66" charset="0"/>
                <a:cs typeface="Arabic Typesetting" pitchFamily="66" charset="-78"/>
              </a:rPr>
              <a:t>.</a:t>
            </a:r>
            <a:endParaRPr lang="en-US" sz="1200" b="1" i="1" dirty="0">
              <a:latin typeface="Comic Sans MS" pitchFamily="66" charset="0"/>
              <a:cs typeface="Arabic Typesetting" pitchFamily="66" charset="-78"/>
            </a:endParaRPr>
          </a:p>
        </p:txBody>
      </p:sp>
      <p:pic>
        <p:nvPicPr>
          <p:cNvPr id="17410" name="Picture 2" descr="http://cdn.orchidcarezone.com/wp-content/uploads/2010/11/Sunlight-for-Orchids1-300x203.jpg"/>
          <p:cNvPicPr>
            <a:picLocks noChangeAspect="1" noChangeArrowheads="1"/>
          </p:cNvPicPr>
          <p:nvPr/>
        </p:nvPicPr>
        <p:blipFill>
          <a:blip r:embed="rId2" cstate="print"/>
          <a:srcRect/>
          <a:stretch>
            <a:fillRect/>
          </a:stretch>
        </p:blipFill>
        <p:spPr bwMode="auto">
          <a:xfrm>
            <a:off x="6477000" y="1981200"/>
            <a:ext cx="2519668" cy="1704976"/>
          </a:xfrm>
          <a:prstGeom prst="rect">
            <a:avLst/>
          </a:prstGeom>
          <a:noFill/>
        </p:spPr>
      </p:pic>
      <p:sp>
        <p:nvSpPr>
          <p:cNvPr id="17412" name="AutoShape 4" descr="data:image/jpeg;base64,/9j/4AAQSkZJRgABAQAAAQABAAD/2wCEAAkGBhQSEBQUEhQVFRQUEA8UDxAQEhAPFBQPFBAVFBUQFBQXHCYeFxkjGRQVHy8gIycpLCwsFR4xNTAqNSYsLCkBCQoKDgwOGg8PGikfHxwpLCkuKi8pKSkpKS0pKSksKiwsLSkpKSwvKS0pNSwsLCwpKSwpKTU1Ni0pKSkpKSkpLP/AABEIAMIBAwMBIgACEQEDEQH/xAAbAAABBQEBAAAAAAAAAAAAAAACAAEDBAUGB//EAD8QAAIBAgMFBQUGBgEEAwEAAAECAAMRBBIhBTFBUWEGE3GBkSIyobHwB1JywdHhI0JigpLxFDNDU7KiwtMV/8QAGgEBAQADAQEAAAAAAAAAAAAAAAECAwQFBv/EACERAQACAgMBAQEAAwAAAAAAAAABAgMRBCExElFBEyIy/9oADAMBAAIRAxEAPwDeFU9IQcxoSmQGhMltI0MlvAGxjiPCCwIzAMmKQSkCK8dYfdx0SAQhCEFjgQBYSIiTvICYBoJYpyuplhDAFxIXkzmQPAhYwg0BhEAYBlpGzQ5GxgDmjxs0cVQTYankNT6SbWImfDWjWgVaxGmUk8rBfiYK1j/MpXwyN82Exm8N0cfJPkJQsMSk+NS9i5HTRP8A5HT4yLEbRVDb2wep/IiY/wCSG+OFkn1qiPeYVLb1jrqPrlNbC4tag9neN4O8ftMq3iWrLxsmLuY6T3lPGy5aVMQszcxUgMoik9KmLCPIGCwgsYQgJQarJRIgIcAoSiCsmRYDWgNLS0oDUYFa0JVk3dQ1pQIrRiJZyRikCqwkREsukgYQEokqmQiGDAJjIKjQ2MiaBGWgvVCgkkAAXJJsAOpkOPxqUabVKhCogJY9P16TzHa23auOfW6UQf4dHmODPzPTcJjM6bsWKck6djj+31BDanmqnmmi/wCR3+QmYftAcnSgLfiN/lMGjgQJvU9kUxhy7F8+UEWChBc2AN9/Dl4TR9zPj1I4dKRE3T0+2yPo9Mp6uPP/AFLg2opF1CkcCoFvhOW7sERqaMhuhtzHA9COM1zbbtrh+I6dKdqMPdJHhu9DpLNCoa2hVgx3PSVit/6qY+a2/CZpfZ7iMJXbu61MCt/Jc3V+gvxnp9PD0qI0CIPITZTHM97cuflVxz8xXt5Rgex+IrMQLaHUluB4+G/0I3idBhvs2bJZ6gOnsqdVB6cR5fGdLiKyGoKlEMXGjsikgrzPP8x1AItUjWqC+ZUW/wDL7Z+v1myMcOS/Nyz5OmFsfs1h00qUwrr72Y3B6gmXNo7NoVEyotnW/dvSW7KfHcVPFTofjNCtscWvcu2l85uCAb2tz328xxMu0qqBAfZUW13AA7iPWZxWIclstrTvcy8/NNlurjK6EB18RcMDxUgXB8t4MrVjOm7SYikxV1N2HsVGANu6Y6MT/S+VvDPznN1V1sd97EdeUrXeP7+pEY2EUNBp+0UMDBYSiOohKJQ4WFljgRwIDqks0qciRZborANKUTUpZRYTU4Gf3cIU5YKRZYEXdQWpy2EjGnAzaiSpUWalanKdWnAp3j5oRSDaArQHWGRAc89w1PgIHmn2h7WNXELhVPsU7PXtxqEXVT4A/GVMLhwomZs+qa9atWbfUrOw8L6D0m4onLlt3p7/AAcURX6NaTNtCt3RpLUYUze6aW132JFx5SOIiaYnT0LVi0akCJYR7QojDI1NijB1NmUggjTWe1disTTxeGWqwzVAStTOS1nFtQDuuCJ4sROx+y7bPdYo0ifYrKfDvEFwfNcw9JtxW1OnBzsP3j+o9h6/YAaadBM9q3d1gAPZqBsvC1VfaK+akn+w85PWxyLvM5ntN2nprSupGam6VF14owLDzUuPOdUzp4NKzadOhxbVSPZIHzt06zPq90KmVzvTOOpvZvPcf7jPPttfaPVZ2SkGbXTKOB11t4zLO08TUakKl1LGqg5gWDEH/FZLT/W3Hjm1tT1p6PtHbuGRGU2sysrDmCLH5zmcDje+QPvJ0Y83XRj5nXzmZT2ON7kk9TLuwMOFpNbca+IK/h71lHykiZmWWWlYp01VGkUIRTNydjVYWWChhwFaIQrRBYEiGW6AlWmsu4dYFymkPLDpU9IZpyipUSMFk7pAVYDARFZJljZYFOsspVRNGssz6yyCm4kcOpI7yB7yntI2o1SOFKp/6GW7yKvTzKV5gj1BH5wsevGOzC/wh4mboMxtgpkzod6VGU+RtNmcd/8Ap9RxuscFaKKKa3QUa8YtALQy0O8kwuLNN1dTYowYHwlfNGveWEtXp2L7RxNYb8oIG7laV8XsYmlULEk929r88pnVYTYrABQu4BT4gWk20ti93h6juQLqVUc2f2FHqZ1/O3z05YrOochSqimqgIC3d0yTrqSg3iauzdlVK5pG2ueqy+ApsunS7L6zWx+0cFhah0V2BF8xvlsAMijy3zOq9vy2Ic0KfsIndppYZ2YM7eqgeUy1EOeL2m0y6Gn2XWmpeu9lRWZ+iqLn5TJwKAUqYGn8NSR/UwzsP8mM5/HbUxGNqLQZ7K3tVwu5aAOoPVrZR58p01rftLDXeZ8mRgRRs0UrUNTCDSIGPmlEuaPIw0fNAsUpo4aZVNpfw9SBtUZMVlKhWloVZRG6SK0lqPIC0CRRCKSIPD7yBBWWZ+Il+vUmZXeQUK8rkiTVjILyB7xi0VossDzLtHge42g5tZK/8ReWY+8P8r+sMGdd2r2D/wAmj7P/AFE9qkeZ4r5icVg69xY6MNGB4ETly11L6Lg5fvHr8TmCxhmOgQBnquKdNAC72LHU2Cqo1LHgJqiNy7bXikTa3kK5MAtLzU8PVomrha/eZSBVpOhpVUvuYqd6nmPOZrNFqzX1lhy0y1+qCzSfZzL31PP7ve08/wCAMC3wvKd49HHU6bhqtyALhBvY8PLj6RSNyvIvFMczL1fGfaECSKKFjztxnI7e29iKzqtRsqIRUYA2sw90eOoPnOSx3bx91JVpjnbMfGc9tHbz1TqxI5Ek35s3Mk6+fQTt9fLzMV8dlW2vRTcczncSc7E/eJPDjbjug7OxVer/AAcMttfbc7lJ3tUfh4bzylfsthcC4GbO1X+YVD3YJ5KF0t5zu8LUVFCoAijcqgKB5CZaapvrxZ2HstcNTyglnY3q1W3u+7yA4DhNLvZnJWkyv1la5na73sUq54oROr2/1DzyENHFpBYUxZpDmizQLdNpdoNMpKsu0Kso2KJk4eUqFWTBoErVZHnjNIgYE4aLPIg0cmBHVaUaxlusZQrGBWqCQ2klRpCZA5EBniJ+jIqmJUb2EBmfrOa29sHO3e0tH/nXg/Xx+c2q206Q3uPQ/pM7FbboAG7/AAb9JLViY7bsOW2K31VzTAjRgQeRlXFbPOIpvRvb3auckBEWmHzPUJ/lCltBqTa0uY3tFQOlNmcn+VlAU/3G0hxZDYdwWpoveIcUVqNWK0QLrlyKRYuHGu424EmaK01bp6+XlRkwzExqZYez8PTwj1z3oqg0SlFlR0WrVZ1BK5t6oMxJ5gW3y3SqXHlMHFY6nUZTlZLIM1v4hd97PYkZbknQaS2atbKDSouFI0dwW06Dd63lyUm8tfE5OPjxP1K/jcetJbtvPurxP7dZzNfHM5J58ZZOy6rsWcOSd5YGW6GyT90+hmdMcVcnK5t88/kMhMMzb5fw+zek1qeziOEvUMAeU2OJn4XATrtibQIsrm44H8pn0cCeMvU8JaB0ySZQZU2c91tyl9UlQrxR8higSd7bhD7wfWsHLGyTEEW5Xgk/7iyxwPo6yg0aWqTypf6tIa21qVP33VehOvpvgdDQqy2tScU3bugvu52/CuUerWler9o33KPm7/kB+co79qkgNSedV/tCxB90U18FZvmZmYjtTiX31mHRLJ/6gQPWGrAC5NhzJsPWVX23RGhrUx41E/WeQ1toO3vMzfiYt85WLyj2X/8Aq0292ojfhdT+cr1ah5TyDNJKdY8z6mTQ9Td/o6TG2xi3XKabIV1DpnCt0ZefHScSXMlpVbRodMuOlTFY2ZYxcq18VKD2ltMIpZjoPieU5HF7QaqbnReC/rzh7dxheoEG5dT+IyqBNV5ehxsca+pPPSuxHZyk+HY5ywqJ7S7gT3dSmUNrMDaq679zec80vO47H9pqFOiKVQ92wLXZr5Gu173G7z5TCs6lt5NZmvTo02LSpn2KSKRbVVF7jcQTrwElGE6fCXMPURlzKwYHcVIceojgTbt5uv1S7gcoH/FBO4fC8vmnFlhjMKBwajh8BHGDXlLppwGFuEIrjBryhjCrJKaX5y1hsMSf2hUOFo2PKXgssrgbCVm0MqHyxRAxQGUeMYj63RzrEEHL5wBuB9XjBSd+7yklunwlHGbZo0ffcA/d3t6DWBgdq9qOtTu1JVcoJymxYnrynM5po9oNrrXcFFICra7b28uEys0okzR+8kBaLPKLHeRZ5BnizQJS0G8FTCtAV4laCYOaBbVoRaV0qQjUgGXkDvEzyJmgc0XzVHP9R+cmlWno7D+o/OWRNFvXq4J/0PFGm52Sp4Y1j/yiLWHdhyVQtfUMRu4TFutb5jbNwC1c38HPm4GlmBv4ieh9nKWPW5xQIp2GUVgBVJO7LxIHG9+Gs29nutNP4Cqq/eo2N9Pvgkn1iaqSd3zmcRp5+TLNutJO+5/kY5cH6tI2Xp84aU7n9ZlEtEwRHKSJSJmnhtlgCWv+MBKwUMPgDymnhcJ0hqLboS1rQFjBZTMBnmjtDG3FvymeADxEqGDxQsvhFAcEyjtbbAorci7H3VvbzJ4CX5zPaOleruOqCx4aE3HzgY+0du1ql7uVX7iXUeZ3nzMxys0qtKVmpTIVCIBMsskrVYA3ivAvFeAd4s0jvFeBYpmTASrTaWkaALrIGll5WeAg0c1JEWg5oEpeCWgZorwMDHJlrHrrJFMtbWw2YXG8ShQe+nGarw7uPfXSeKEtIncD6TZ2Z2MxNexVQq/+R7hQOeYAjy39Jhp1zeseyyMPi3pm6MyHmjFT8J13ZbtPXqVBTqDvRbWpazKObEaEePrLOE+zlF/6tQv0QZF/UjzE6jZ+zloU+7pgKpIYi1rsBa56zKIcmXNSY1ELCkSbCauPGRinzt5GWMIAHEycroUGkFzB7zSVK2JAO+ZMFp6mkqviZWq4on9pWatu3yAqxuYPd9PO8OMRyMIbIPoiKLzHpFAlNSc9t3HByFXct7nm274S72gxpRAL2zkjytu+vznMNWmUBqiyu6yVqshZ5RDVWZ9cy/WaZldoEZMV4N414BXivBvFeBIrSenUlS8JXgXGqSF2kZqQS0Dqtg9lVqU0qVCTmue71UBeFyLG/nNcdj8PaxViefeFfKy2EzuyPaIELQqGxGlJuBH3D15Tq2qiYyrFXsthh/27/wB9T9Y7dmcN/wCK391T9Zp7/owu7kNyxz2Swx/7Z82f9ZJR7J4ZTcUUP4szfnNdV6/OLLyELuVejg6ae7SRD/QiKfW1/jLDNfef8rnyhgQbdAeog2QPT0gM48/CGdeHxiUdZF2jDX4eklp1MpG+IyNt+l/hCTK++M8ZVZxzhLqNR8oNRTy/OViV/OR7+HpJFAtrpAc8iD4wJb2iJvITp+2kRfr62gTXEUjAbmIoFXbmzhXp5b2YHMjbwG5G3A7jOHrl6bFagKsu8HXwN+IPAjf0Ok9HIMp4/Za1hZxe3ukWDLzsfyNweIlV5+2IgDETY2r2OqKb0bMPuk5PLXd8uo3TncVQekbVEZOrDTybcfIzJE9WtKNRomqyMmArxXgxXgFeK8GKAV4rwC1v3klGgz+4rN+FWb4iA14rzewHYmvU1cpSH9bZ3/wS/wASJvYLsZRp+/eq33qmi+SDT1J/QOZ2DsGpXIcXWmrD+LqLsNQE01IIFzw9J6Ch5mFRQLuFhwAhvblMQxMemwiEcDpICIkefwkhHSCaPSAWa/TzkiqZFl6Rw1uMCQyNr9fhHR/9R7dPjKGSjzvHemPHzjgmEb9PQyAFvy9bx2B/Yw7wXP1aAN/9RBAYQseH5xzQH+oDqsjKjj8oQpQXU879DrAHOPoRQrD7o9BFAkDQDUEA1ILEc4EoqyOrRVwQQLHfwv4kQVPSORbjAycT2OoMbhcvgFt8v3kVTsZhyNwB4kLV/wD2t8Jtlz+8O9h+sLtzdbsJQI9kkH8T/nmkVHsDTt7T69S//wBbTp78flEzSm3Mt2Fpj+ZfJa/51o1LsRSvqSRyC5fW5JnSeP6RxBtn4fs9QT3aSX55QD/kNfjLYw4G5frpeWltCsJDaqT0isZYanAFO0IBVvJO7EbLJPSBEU+hrHUj/ekmDDlBU33wDVo14IEIQGa0iyjhDN4hYQBAt9CPmMImELQAF+UIsYRjQBzGPnjZoQI5QGVo/eiImAwBgETAIjhocCLTlFDFPrFAACCB84ooDrvibefKKKAyfnJmiigK0UUUoBoxiikBUYbRooDRRRQD4RoooDSXhFFAEwDFFAFDHr7oooAU+ELjFFAKMYooAiGIooDRhFFAB4wOsUUA48UU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4" name="AutoShape 6" descr="data:image/jpeg;base64,/9j/4AAQSkZJRgABAQAAAQABAAD/2wCEAAkGBhQSEBQUEhQVFRQUEA8UDxAQEhAPFBQPFBAVFBUQFBQXHCYeFxkjGRQVHy8gIycpLCwsFR4xNTAqNSYsLCkBCQoKDgwOGg8PGikfHxwpLCkuKi8pKSkpKS0pKSksKiwsLSkpKSwvKS0pNSwsLCwpKSwpKTU1Ni0pKSkpKSkpLP/AABEIAMIBAwMBIgACEQEDEQH/xAAbAAABBQEBAAAAAAAAAAAAAAACAAEDBAUGB//EAD8QAAIBAgMFBQUGBgEEAwEAAAECAAMRBBIhBTFBUWEGE3GBkSIyobHwB1JywdHhI0JigpLxFDNDU7KiwtMV/8QAGgEBAQADAQEAAAAAAAAAAAAAAAECAwQFBv/EACERAQACAgMBAQEAAwAAAAAAAAABAgMRBCExElFBEyIy/9oADAMBAAIRAxEAPwDeFU9IQcxoSmQGhMltI0MlvAGxjiPCCwIzAMmKQSkCK8dYfdx0SAQhCEFjgQBYSIiTvICYBoJYpyuplhDAFxIXkzmQPAhYwg0BhEAYBlpGzQ5GxgDmjxs0cVQTYankNT6SbWImfDWjWgVaxGmUk8rBfiYK1j/MpXwyN82Exm8N0cfJPkJQsMSk+NS9i5HTRP8A5HT4yLEbRVDb2wep/IiY/wCSG+OFkn1qiPeYVLb1jrqPrlNbC4tag9neN4O8ftMq3iWrLxsmLuY6T3lPGy5aVMQszcxUgMoik9KmLCPIGCwgsYQgJQarJRIgIcAoSiCsmRYDWgNLS0oDUYFa0JVk3dQ1pQIrRiJZyRikCqwkREsukgYQEokqmQiGDAJjIKjQ2MiaBGWgvVCgkkAAXJJsAOpkOPxqUabVKhCogJY9P16TzHa23auOfW6UQf4dHmODPzPTcJjM6bsWKck6djj+31BDanmqnmmi/wCR3+QmYftAcnSgLfiN/lMGjgQJvU9kUxhy7F8+UEWChBc2AN9/Dl4TR9zPj1I4dKRE3T0+2yPo9Mp6uPP/AFLg2opF1CkcCoFvhOW7sERqaMhuhtzHA9COM1zbbtrh+I6dKdqMPdJHhu9DpLNCoa2hVgx3PSVit/6qY+a2/CZpfZ7iMJXbu61MCt/Jc3V+gvxnp9PD0qI0CIPITZTHM97cuflVxz8xXt5Rgex+IrMQLaHUluB4+G/0I3idBhvs2bJZ6gOnsqdVB6cR5fGdLiKyGoKlEMXGjsikgrzPP8x1AItUjWqC+ZUW/wDL7Z+v1myMcOS/Nyz5OmFsfs1h00qUwrr72Y3B6gmXNo7NoVEyotnW/dvSW7KfHcVPFTofjNCtscWvcu2l85uCAb2tz328xxMu0qqBAfZUW13AA7iPWZxWIclstrTvcy8/NNlurjK6EB18RcMDxUgXB8t4MrVjOm7SYikxV1N2HsVGANu6Y6MT/S+VvDPznN1V1sd97EdeUrXeP7+pEY2EUNBp+0UMDBYSiOohKJQ4WFljgRwIDqks0qciRZborANKUTUpZRYTU4Gf3cIU5YKRZYEXdQWpy2EjGnAzaiSpUWalanKdWnAp3j5oRSDaArQHWGRAc89w1PgIHmn2h7WNXELhVPsU7PXtxqEXVT4A/GVMLhwomZs+qa9atWbfUrOw8L6D0m4onLlt3p7/AAcURX6NaTNtCt3RpLUYUze6aW132JFx5SOIiaYnT0LVi0akCJYR7QojDI1NijB1NmUggjTWe1disTTxeGWqwzVAStTOS1nFtQDuuCJ4sROx+y7bPdYo0ifYrKfDvEFwfNcw9JtxW1OnBzsP3j+o9h6/YAaadBM9q3d1gAPZqBsvC1VfaK+akn+w85PWxyLvM5ntN2nprSupGam6VF14owLDzUuPOdUzp4NKzadOhxbVSPZIHzt06zPq90KmVzvTOOpvZvPcf7jPPttfaPVZ2SkGbXTKOB11t4zLO08TUakKl1LGqg5gWDEH/FZLT/W3Hjm1tT1p6PtHbuGRGU2sysrDmCLH5zmcDje+QPvJ0Y83XRj5nXzmZT2ON7kk9TLuwMOFpNbca+IK/h71lHykiZmWWWlYp01VGkUIRTNydjVYWWChhwFaIQrRBYEiGW6AlWmsu4dYFymkPLDpU9IZpyipUSMFk7pAVYDARFZJljZYFOsspVRNGssz6yyCm4kcOpI7yB7yntI2o1SOFKp/6GW7yKvTzKV5gj1BH5wsevGOzC/wh4mboMxtgpkzod6VGU+RtNmcd/8Ap9RxuscFaKKKa3QUa8YtALQy0O8kwuLNN1dTYowYHwlfNGveWEtXp2L7RxNYb8oIG7laV8XsYmlULEk929r88pnVYTYrABQu4BT4gWk20ti93h6juQLqVUc2f2FHqZ1/O3z05YrOochSqimqgIC3d0yTrqSg3iauzdlVK5pG2ueqy+ApsunS7L6zWx+0cFhah0V2BF8xvlsAMijy3zOq9vy2Ic0KfsIndppYZ2YM7eqgeUy1EOeL2m0y6Gn2XWmpeu9lRWZ+iqLn5TJwKAUqYGn8NSR/UwzsP8mM5/HbUxGNqLQZ7K3tVwu5aAOoPVrZR58p01rftLDXeZ8mRgRRs0UrUNTCDSIGPmlEuaPIw0fNAsUpo4aZVNpfw9SBtUZMVlKhWloVZRG6SK0lqPIC0CRRCKSIPD7yBBWWZ+Il+vUmZXeQUK8rkiTVjILyB7xi0VossDzLtHge42g5tZK/8ReWY+8P8r+sMGdd2r2D/wAmj7P/AFE9qkeZ4r5icVg69xY6MNGB4ETly11L6Lg5fvHr8TmCxhmOgQBnquKdNAC72LHU2Cqo1LHgJqiNy7bXikTa3kK5MAtLzU8PVomrha/eZSBVpOhpVUvuYqd6nmPOZrNFqzX1lhy0y1+qCzSfZzL31PP7ve08/wCAMC3wvKd49HHU6bhqtyALhBvY8PLj6RSNyvIvFMczL1fGfaECSKKFjztxnI7e29iKzqtRsqIRUYA2sw90eOoPnOSx3bx91JVpjnbMfGc9tHbz1TqxI5Ek35s3Mk6+fQTt9fLzMV8dlW2vRTcczncSc7E/eJPDjbjug7OxVer/AAcMttfbc7lJ3tUfh4bzylfsthcC4GbO1X+YVD3YJ5KF0t5zu8LUVFCoAijcqgKB5CZaapvrxZ2HstcNTyglnY3q1W3u+7yA4DhNLvZnJWkyv1la5na73sUq54oROr2/1DzyENHFpBYUxZpDmizQLdNpdoNMpKsu0Kso2KJk4eUqFWTBoErVZHnjNIgYE4aLPIg0cmBHVaUaxlusZQrGBWqCQ2klRpCZA5EBniJ+jIqmJUb2EBmfrOa29sHO3e0tH/nXg/Xx+c2q206Q3uPQ/pM7FbboAG7/AAb9JLViY7bsOW2K31VzTAjRgQeRlXFbPOIpvRvb3auckBEWmHzPUJ/lCltBqTa0uY3tFQOlNmcn+VlAU/3G0hxZDYdwWpoveIcUVqNWK0QLrlyKRYuHGu424EmaK01bp6+XlRkwzExqZYez8PTwj1z3oqg0SlFlR0WrVZ1BK5t6oMxJ5gW3y3SqXHlMHFY6nUZTlZLIM1v4hd97PYkZbknQaS2atbKDSouFI0dwW06Dd63lyUm8tfE5OPjxP1K/jcetJbtvPurxP7dZzNfHM5J58ZZOy6rsWcOSd5YGW6GyT90+hmdMcVcnK5t88/kMhMMzb5fw+zek1qeziOEvUMAeU2OJn4XATrtibQIsrm44H8pn0cCeMvU8JaB0ySZQZU2c91tyl9UlQrxR8higSd7bhD7wfWsHLGyTEEW5Xgk/7iyxwPo6yg0aWqTypf6tIa21qVP33VehOvpvgdDQqy2tScU3bugvu52/CuUerWler9o33KPm7/kB+co79qkgNSedV/tCxB90U18FZvmZmYjtTiX31mHRLJ/6gQPWGrAC5NhzJsPWVX23RGhrUx41E/WeQ1toO3vMzfiYt85WLyj2X/8Aq0292ojfhdT+cr1ah5TyDNJKdY8z6mTQ9Td/o6TG2xi3XKabIV1DpnCt0ZefHScSXMlpVbRodMuOlTFY2ZYxcq18VKD2ltMIpZjoPieU5HF7QaqbnReC/rzh7dxheoEG5dT+IyqBNV5ehxsca+pPPSuxHZyk+HY5ywqJ7S7gT3dSmUNrMDaq679zec80vO47H9pqFOiKVQ92wLXZr5Gu173G7z5TCs6lt5NZmvTo02LSpn2KSKRbVVF7jcQTrwElGE6fCXMPURlzKwYHcVIceojgTbt5uv1S7gcoH/FBO4fC8vmnFlhjMKBwajh8BHGDXlLppwGFuEIrjBryhjCrJKaX5y1hsMSf2hUOFo2PKXgssrgbCVm0MqHyxRAxQGUeMYj63RzrEEHL5wBuB9XjBSd+7yklunwlHGbZo0ffcA/d3t6DWBgdq9qOtTu1JVcoJymxYnrynM5po9oNrrXcFFICra7b28uEys0okzR+8kBaLPKLHeRZ5BnizQJS0G8FTCtAV4laCYOaBbVoRaV0qQjUgGXkDvEzyJmgc0XzVHP9R+cmlWno7D+o/OWRNFvXq4J/0PFGm52Sp4Y1j/yiLWHdhyVQtfUMRu4TFutb5jbNwC1c38HPm4GlmBv4ieh9nKWPW5xQIp2GUVgBVJO7LxIHG9+Gs29nutNP4Cqq/eo2N9Pvgkn1iaqSd3zmcRp5+TLNutJO+5/kY5cH6tI2Xp84aU7n9ZlEtEwRHKSJSJmnhtlgCWv+MBKwUMPgDymnhcJ0hqLboS1rQFjBZTMBnmjtDG3FvymeADxEqGDxQsvhFAcEyjtbbAorci7H3VvbzJ4CX5zPaOleruOqCx4aE3HzgY+0du1ql7uVX7iXUeZ3nzMxys0qtKVmpTIVCIBMsskrVYA3ivAvFeAd4s0jvFeBYpmTASrTaWkaALrIGll5WeAg0c1JEWg5oEpeCWgZorwMDHJlrHrrJFMtbWw2YXG8ShQe+nGarw7uPfXSeKEtIncD6TZ2Z2MxNexVQq/+R7hQOeYAjy39Jhp1zeseyyMPi3pm6MyHmjFT8J13ZbtPXqVBTqDvRbWpazKObEaEePrLOE+zlF/6tQv0QZF/UjzE6jZ+zloU+7pgKpIYi1rsBa56zKIcmXNSY1ELCkSbCauPGRinzt5GWMIAHEycroUGkFzB7zSVK2JAO+ZMFp6mkqviZWq4on9pWatu3yAqxuYPd9PO8OMRyMIbIPoiKLzHpFAlNSc9t3HByFXct7nm274S72gxpRAL2zkjytu+vznMNWmUBqiyu6yVqshZ5RDVWZ9cy/WaZldoEZMV4N414BXivBvFeBIrSenUlS8JXgXGqSF2kZqQS0Dqtg9lVqU0qVCTmue71UBeFyLG/nNcdj8PaxViefeFfKy2EzuyPaIELQqGxGlJuBH3D15Tq2qiYyrFXsthh/27/wB9T9Y7dmcN/wCK391T9Zp7/owu7kNyxz2Swx/7Z82f9ZJR7J4ZTcUUP4szfnNdV6/OLLyELuVejg6ae7SRD/QiKfW1/jLDNfef8rnyhgQbdAeog2QPT0gM48/CGdeHxiUdZF2jDX4eklp1MpG+IyNt+l/hCTK++M8ZVZxzhLqNR8oNRTy/OViV/OR7+HpJFAtrpAc8iD4wJb2iJvITp+2kRfr62gTXEUjAbmIoFXbmzhXp5b2YHMjbwG5G3A7jOHrl6bFagKsu8HXwN+IPAjf0Ok9HIMp4/Za1hZxe3ukWDLzsfyNweIlV5+2IgDETY2r2OqKb0bMPuk5PLXd8uo3TncVQekbVEZOrDTybcfIzJE9WtKNRomqyMmArxXgxXgFeK8GKAV4rwC1v3klGgz+4rN+FWb4iA14rzewHYmvU1cpSH9bZ3/wS/wASJvYLsZRp+/eq33qmi+SDT1J/QOZ2DsGpXIcXWmrD+LqLsNQE01IIFzw9J6Ch5mFRQLuFhwAhvblMQxMemwiEcDpICIkefwkhHSCaPSAWa/TzkiqZFl6Rw1uMCQyNr9fhHR/9R7dPjKGSjzvHemPHzjgmEb9PQyAFvy9bx2B/Yw7wXP1aAN/9RBAYQseH5xzQH+oDqsjKjj8oQpQXU879DrAHOPoRQrD7o9BFAkDQDUEA1ILEc4EoqyOrRVwQQLHfwv4kQVPSORbjAycT2OoMbhcvgFt8v3kVTsZhyNwB4kLV/wD2t8Jtlz+8O9h+sLtzdbsJQI9kkH8T/nmkVHsDTt7T69S//wBbTp78flEzSm3Mt2Fpj+ZfJa/51o1LsRSvqSRyC5fW5JnSeP6RxBtn4fs9QT3aSX55QD/kNfjLYw4G5frpeWltCsJDaqT0isZYanAFO0IBVvJO7EbLJPSBEU+hrHUj/ekmDDlBU33wDVo14IEIQGa0iyjhDN4hYQBAt9CPmMImELQAF+UIsYRjQBzGPnjZoQI5QGVo/eiImAwBgETAIjhocCLTlFDFPrFAACCB84ooDrvibefKKKAyfnJmiigK0UUUoBoxiikBUYbRooDRRRQD4RoooDSXhFFAEwDFFAFDHr7oooAU+ELjFFAKMYooAiGIooDRhFFAB4wOsUUA48UU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6" name="AutoShape 8" descr="data:image/jpeg;base64,/9j/4AAQSkZJRgABAQAAAQABAAD/2wCEAAkGBhQSEBQUEhQVFRQUEA8UDxAQEhAPFBQPFBAVFBUQFBQXHCYeFxkjGRQVHy8gIycpLCwsFR4xNTAqNSYsLCkBCQoKDgwOGg8PGikfHxwpLCkuKi8pKSkpKS0pKSksKiwsLSkpKSwvKS0pNSwsLCwpKSwpKTU1Ni0pKSkpKSkpLP/AABEIAMIBAwMBIgACEQEDEQH/xAAbAAABBQEBAAAAAAAAAAAAAAACAAEDBAUGB//EAD8QAAIBAgMFBQUGBgEEAwEAAAECAAMRBBIhBTFBUWEGE3GBkSIyobHwB1JywdHhI0JigpLxFDNDU7KiwtMV/8QAGgEBAQADAQEAAAAAAAAAAAAAAAECAwQFBv/EACERAQACAgMBAQEAAwAAAAAAAAABAgMRBCExElFBEyIy/9oADAMBAAIRAxEAPwDeFU9IQcxoSmQGhMltI0MlvAGxjiPCCwIzAMmKQSkCK8dYfdx0SAQhCEFjgQBYSIiTvICYBoJYpyuplhDAFxIXkzmQPAhYwg0BhEAYBlpGzQ5GxgDmjxs0cVQTYankNT6SbWImfDWjWgVaxGmUk8rBfiYK1j/MpXwyN82Exm8N0cfJPkJQsMSk+NS9i5HTRP8A5HT4yLEbRVDb2wep/IiY/wCSG+OFkn1qiPeYVLb1jrqPrlNbC4tag9neN4O8ftMq3iWrLxsmLuY6T3lPGy5aVMQszcxUgMoik9KmLCPIGCwgsYQgJQarJRIgIcAoSiCsmRYDWgNLS0oDUYFa0JVk3dQ1pQIrRiJZyRikCqwkREsukgYQEokqmQiGDAJjIKjQ2MiaBGWgvVCgkkAAXJJsAOpkOPxqUabVKhCogJY9P16TzHa23auOfW6UQf4dHmODPzPTcJjM6bsWKck6djj+31BDanmqnmmi/wCR3+QmYftAcnSgLfiN/lMGjgQJvU9kUxhy7F8+UEWChBc2AN9/Dl4TR9zPj1I4dKRE3T0+2yPo9Mp6uPP/AFLg2opF1CkcCoFvhOW7sERqaMhuhtzHA9COM1zbbtrh+I6dKdqMPdJHhu9DpLNCoa2hVgx3PSVit/6qY+a2/CZpfZ7iMJXbu61MCt/Jc3V+gvxnp9PD0qI0CIPITZTHM97cuflVxz8xXt5Rgex+IrMQLaHUluB4+G/0I3idBhvs2bJZ6gOnsqdVB6cR5fGdLiKyGoKlEMXGjsikgrzPP8x1AItUjWqC+ZUW/wDL7Z+v1myMcOS/Nyz5OmFsfs1h00qUwrr72Y3B6gmXNo7NoVEyotnW/dvSW7KfHcVPFTofjNCtscWvcu2l85uCAb2tz328xxMu0qqBAfZUW13AA7iPWZxWIclstrTvcy8/NNlurjK6EB18RcMDxUgXB8t4MrVjOm7SYikxV1N2HsVGANu6Y6MT/S+VvDPznN1V1sd97EdeUrXeP7+pEY2EUNBp+0UMDBYSiOohKJQ4WFljgRwIDqks0qciRZborANKUTUpZRYTU4Gf3cIU5YKRZYEXdQWpy2EjGnAzaiSpUWalanKdWnAp3j5oRSDaArQHWGRAc89w1PgIHmn2h7WNXELhVPsU7PXtxqEXVT4A/GVMLhwomZs+qa9atWbfUrOw8L6D0m4onLlt3p7/AAcURX6NaTNtCt3RpLUYUze6aW132JFx5SOIiaYnT0LVi0akCJYR7QojDI1NijB1NmUggjTWe1disTTxeGWqwzVAStTOS1nFtQDuuCJ4sROx+y7bPdYo0ifYrKfDvEFwfNcw9JtxW1OnBzsP3j+o9h6/YAaadBM9q3d1gAPZqBsvC1VfaK+akn+w85PWxyLvM5ntN2nprSupGam6VF14owLDzUuPOdUzp4NKzadOhxbVSPZIHzt06zPq90KmVzvTOOpvZvPcf7jPPttfaPVZ2SkGbXTKOB11t4zLO08TUakKl1LGqg5gWDEH/FZLT/W3Hjm1tT1p6PtHbuGRGU2sysrDmCLH5zmcDje+QPvJ0Y83XRj5nXzmZT2ON7kk9TLuwMOFpNbca+IK/h71lHykiZmWWWlYp01VGkUIRTNydjVYWWChhwFaIQrRBYEiGW6AlWmsu4dYFymkPLDpU9IZpyipUSMFk7pAVYDARFZJljZYFOsspVRNGssz6yyCm4kcOpI7yB7yntI2o1SOFKp/6GW7yKvTzKV5gj1BH5wsevGOzC/wh4mboMxtgpkzod6VGU+RtNmcd/8Ap9RxuscFaKKKa3QUa8YtALQy0O8kwuLNN1dTYowYHwlfNGveWEtXp2L7RxNYb8oIG7laV8XsYmlULEk929r88pnVYTYrABQu4BT4gWk20ti93h6juQLqVUc2f2FHqZ1/O3z05YrOochSqimqgIC3d0yTrqSg3iauzdlVK5pG2ueqy+ApsunS7L6zWx+0cFhah0V2BF8xvlsAMijy3zOq9vy2Ic0KfsIndppYZ2YM7eqgeUy1EOeL2m0y6Gn2XWmpeu9lRWZ+iqLn5TJwKAUqYGn8NSR/UwzsP8mM5/HbUxGNqLQZ7K3tVwu5aAOoPVrZR58p01rftLDXeZ8mRgRRs0UrUNTCDSIGPmlEuaPIw0fNAsUpo4aZVNpfw9SBtUZMVlKhWloVZRG6SK0lqPIC0CRRCKSIPD7yBBWWZ+Il+vUmZXeQUK8rkiTVjILyB7xi0VossDzLtHge42g5tZK/8ReWY+8P8r+sMGdd2r2D/wAmj7P/AFE9qkeZ4r5icVg69xY6MNGB4ETly11L6Lg5fvHr8TmCxhmOgQBnquKdNAC72LHU2Cqo1LHgJqiNy7bXikTa3kK5MAtLzU8PVomrha/eZSBVpOhpVUvuYqd6nmPOZrNFqzX1lhy0y1+qCzSfZzL31PP7ve08/wCAMC3wvKd49HHU6bhqtyALhBvY8PLj6RSNyvIvFMczL1fGfaECSKKFjztxnI7e29iKzqtRsqIRUYA2sw90eOoPnOSx3bx91JVpjnbMfGc9tHbz1TqxI5Ek35s3Mk6+fQTt9fLzMV8dlW2vRTcczncSc7E/eJPDjbjug7OxVer/AAcMttfbc7lJ3tUfh4bzylfsthcC4GbO1X+YVD3YJ5KF0t5zu8LUVFCoAijcqgKB5CZaapvrxZ2HstcNTyglnY3q1W3u+7yA4DhNLvZnJWkyv1la5na73sUq54oROr2/1DzyENHFpBYUxZpDmizQLdNpdoNMpKsu0Kso2KJk4eUqFWTBoErVZHnjNIgYE4aLPIg0cmBHVaUaxlusZQrGBWqCQ2klRpCZA5EBniJ+jIqmJUb2EBmfrOa29sHO3e0tH/nXg/Xx+c2q206Q3uPQ/pM7FbboAG7/AAb9JLViY7bsOW2K31VzTAjRgQeRlXFbPOIpvRvb3auckBEWmHzPUJ/lCltBqTa0uY3tFQOlNmcn+VlAU/3G0hxZDYdwWpoveIcUVqNWK0QLrlyKRYuHGu424EmaK01bp6+XlRkwzExqZYez8PTwj1z3oqg0SlFlR0WrVZ1BK5t6oMxJ5gW3y3SqXHlMHFY6nUZTlZLIM1v4hd97PYkZbknQaS2atbKDSouFI0dwW06Dd63lyUm8tfE5OPjxP1K/jcetJbtvPurxP7dZzNfHM5J58ZZOy6rsWcOSd5YGW6GyT90+hmdMcVcnK5t88/kMhMMzb5fw+zek1qeziOEvUMAeU2OJn4XATrtibQIsrm44H8pn0cCeMvU8JaB0ySZQZU2c91tyl9UlQrxR8higSd7bhD7wfWsHLGyTEEW5Xgk/7iyxwPo6yg0aWqTypf6tIa21qVP33VehOvpvgdDQqy2tScU3bugvu52/CuUerWler9o33KPm7/kB+co79qkgNSedV/tCxB90U18FZvmZmYjtTiX31mHRLJ/6gQPWGrAC5NhzJsPWVX23RGhrUx41E/WeQ1toO3vMzfiYt85WLyj2X/8Aq0292ojfhdT+cr1ah5TyDNJKdY8z6mTQ9Td/o6TG2xi3XKabIV1DpnCt0ZefHScSXMlpVbRodMuOlTFY2ZYxcq18VKD2ltMIpZjoPieU5HF7QaqbnReC/rzh7dxheoEG5dT+IyqBNV5ehxsca+pPPSuxHZyk+HY5ywqJ7S7gT3dSmUNrMDaq679zec80vO47H9pqFOiKVQ92wLXZr5Gu173G7z5TCs6lt5NZmvTo02LSpn2KSKRbVVF7jcQTrwElGE6fCXMPURlzKwYHcVIceojgTbt5uv1S7gcoH/FBO4fC8vmnFlhjMKBwajh8BHGDXlLppwGFuEIrjBryhjCrJKaX5y1hsMSf2hUOFo2PKXgssrgbCVm0MqHyxRAxQGUeMYj63RzrEEHL5wBuB9XjBSd+7yklunwlHGbZo0ffcA/d3t6DWBgdq9qOtTu1JVcoJymxYnrynM5po9oNrrXcFFICra7b28uEys0okzR+8kBaLPKLHeRZ5BnizQJS0G8FTCtAV4laCYOaBbVoRaV0qQjUgGXkDvEzyJmgc0XzVHP9R+cmlWno7D+o/OWRNFvXq4J/0PFGm52Sp4Y1j/yiLWHdhyVQtfUMRu4TFutb5jbNwC1c38HPm4GlmBv4ieh9nKWPW5xQIp2GUVgBVJO7LxIHG9+Gs29nutNP4Cqq/eo2N9Pvgkn1iaqSd3zmcRp5+TLNutJO+5/kY5cH6tI2Xp84aU7n9ZlEtEwRHKSJSJmnhtlgCWv+MBKwUMPgDymnhcJ0hqLboS1rQFjBZTMBnmjtDG3FvymeADxEqGDxQsvhFAcEyjtbbAorci7H3VvbzJ4CX5zPaOleruOqCx4aE3HzgY+0du1ql7uVX7iXUeZ3nzMxys0qtKVmpTIVCIBMsskrVYA3ivAvFeAd4s0jvFeBYpmTASrTaWkaALrIGll5WeAg0c1JEWg5oEpeCWgZorwMDHJlrHrrJFMtbWw2YXG8ShQe+nGarw7uPfXSeKEtIncD6TZ2Z2MxNexVQq/+R7hQOeYAjy39Jhp1zeseyyMPi3pm6MyHmjFT8J13ZbtPXqVBTqDvRbWpazKObEaEePrLOE+zlF/6tQv0QZF/UjzE6jZ+zloU+7pgKpIYi1rsBa56zKIcmXNSY1ELCkSbCauPGRinzt5GWMIAHEycroUGkFzB7zSVK2JAO+ZMFp6mkqviZWq4on9pWatu3yAqxuYPd9PO8OMRyMIbIPoiKLzHpFAlNSc9t3HByFXct7nm274S72gxpRAL2zkjytu+vznMNWmUBqiyu6yVqshZ5RDVWZ9cy/WaZldoEZMV4N414BXivBvFeBIrSenUlS8JXgXGqSF2kZqQS0Dqtg9lVqU0qVCTmue71UBeFyLG/nNcdj8PaxViefeFfKy2EzuyPaIELQqGxGlJuBH3D15Tq2qiYyrFXsthh/27/wB9T9Y7dmcN/wCK391T9Zp7/owu7kNyxz2Swx/7Z82f9ZJR7J4ZTcUUP4szfnNdV6/OLLyELuVejg6ae7SRD/QiKfW1/jLDNfef8rnyhgQbdAeog2QPT0gM48/CGdeHxiUdZF2jDX4eklp1MpG+IyNt+l/hCTK++M8ZVZxzhLqNR8oNRTy/OViV/OR7+HpJFAtrpAc8iD4wJb2iJvITp+2kRfr62gTXEUjAbmIoFXbmzhXp5b2YHMjbwG5G3A7jOHrl6bFagKsu8HXwN+IPAjf0Ok9HIMp4/Za1hZxe3ukWDLzsfyNweIlV5+2IgDETY2r2OqKb0bMPuk5PLXd8uo3TncVQekbVEZOrDTybcfIzJE9WtKNRomqyMmArxXgxXgFeK8GKAV4rwC1v3klGgz+4rN+FWb4iA14rzewHYmvU1cpSH9bZ3/wS/wASJvYLsZRp+/eq33qmi+SDT1J/QOZ2DsGpXIcXWmrD+LqLsNQE01IIFzw9J6Ch5mFRQLuFhwAhvblMQxMemwiEcDpICIkefwkhHSCaPSAWa/TzkiqZFl6Rw1uMCQyNr9fhHR/9R7dPjKGSjzvHemPHzjgmEb9PQyAFvy9bx2B/Yw7wXP1aAN/9RBAYQseH5xzQH+oDqsjKjj8oQpQXU879DrAHOPoRQrD7o9BFAkDQDUEA1ILEc4EoqyOrRVwQQLHfwv4kQVPSORbjAycT2OoMbhcvgFt8v3kVTsZhyNwB4kLV/wD2t8Jtlz+8O9h+sLtzdbsJQI9kkH8T/nmkVHsDTt7T69S//wBbTp78flEzSm3Mt2Fpj+ZfJa/51o1LsRSvqSRyC5fW5JnSeP6RxBtn4fs9QT3aSX55QD/kNfjLYw4G5frpeWltCsJDaqT0isZYanAFO0IBVvJO7EbLJPSBEU+hrHUj/ekmDDlBU33wDVo14IEIQGa0iyjhDN4hYQBAt9CPmMImELQAF+UIsYRjQBzGPnjZoQI5QGVo/eiImAwBgETAIjhocCLTlFDFPrFAACCB84ooDrvibefKKKAyfnJmiigK0UUUoBoxiikBUYbRooDRRRQD4RoooDSXhFFAEwDFFAFDHr7oooAU+ELjFFAKMYooAiGIooDRhFFAB4wOsUUA48UU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8" name="AutoShape 10" descr="data:image/jpeg;base64,/9j/4AAQSkZJRgABAQAAAQABAAD/2wCEAAkGBhQSEBQUEhQVFRQUEA8UDxAQEhAPFBQPFBAVFBUQFBQXHCYeFxkjGRQVHy8gIycpLCwsFR4xNTAqNSYsLCkBCQoKDgwOGg8PGikfHxwpLCkuKi8pKSkpKS0pKSksKiwsLSkpKSwvKS0pNSwsLCwpKSwpKTU1Ni0pKSkpKSkpLP/AABEIAMIBAwMBIgACEQEDEQH/xAAbAAABBQEBAAAAAAAAAAAAAAACAAEDBAUGB//EAD8QAAIBAgMFBQUGBgEEAwEAAAECAAMRBBIhBTFBUWEGE3GBkSIyobHwB1JywdHhI0JigpLxFDNDU7KiwtMV/8QAGgEBAQADAQEAAAAAAAAAAAAAAAECAwQFBv/EACERAQACAgMBAQEAAwAAAAAAAAABAgMRBCExElFBEyIy/9oADAMBAAIRAxEAPwDeFU9IQcxoSmQGhMltI0MlvAGxjiPCCwIzAMmKQSkCK8dYfdx0SAQhCEFjgQBYSIiTvICYBoJYpyuplhDAFxIXkzmQPAhYwg0BhEAYBlpGzQ5GxgDmjxs0cVQTYankNT6SbWImfDWjWgVaxGmUk8rBfiYK1j/MpXwyN82Exm8N0cfJPkJQsMSk+NS9i5HTRP8A5HT4yLEbRVDb2wep/IiY/wCSG+OFkn1qiPeYVLb1jrqPrlNbC4tag9neN4O8ftMq3iWrLxsmLuY6T3lPGy5aVMQszcxUgMoik9KmLCPIGCwgsYQgJQarJRIgIcAoSiCsmRYDWgNLS0oDUYFa0JVk3dQ1pQIrRiJZyRikCqwkREsukgYQEokqmQiGDAJjIKjQ2MiaBGWgvVCgkkAAXJJsAOpkOPxqUabVKhCogJY9P16TzHa23auOfW6UQf4dHmODPzPTcJjM6bsWKck6djj+31BDanmqnmmi/wCR3+QmYftAcnSgLfiN/lMGjgQJvU9kUxhy7F8+UEWChBc2AN9/Dl4TR9zPj1I4dKRE3T0+2yPo9Mp6uPP/AFLg2opF1CkcCoFvhOW7sERqaMhuhtzHA9COM1zbbtrh+I6dKdqMPdJHhu9DpLNCoa2hVgx3PSVit/6qY+a2/CZpfZ7iMJXbu61MCt/Jc3V+gvxnp9PD0qI0CIPITZTHM97cuflVxz8xXt5Rgex+IrMQLaHUluB4+G/0I3idBhvs2bJZ6gOnsqdVB6cR5fGdLiKyGoKlEMXGjsikgrzPP8x1AItUjWqC+ZUW/wDL7Z+v1myMcOS/Nyz5OmFsfs1h00qUwrr72Y3B6gmXNo7NoVEyotnW/dvSW7KfHcVPFTofjNCtscWvcu2l85uCAb2tz328xxMu0qqBAfZUW13AA7iPWZxWIclstrTvcy8/NNlurjK6EB18RcMDxUgXB8t4MrVjOm7SYikxV1N2HsVGANu6Y6MT/S+VvDPznN1V1sd97EdeUrXeP7+pEY2EUNBp+0UMDBYSiOohKJQ4WFljgRwIDqks0qciRZborANKUTUpZRYTU4Gf3cIU5YKRZYEXdQWpy2EjGnAzaiSpUWalanKdWnAp3j5oRSDaArQHWGRAc89w1PgIHmn2h7WNXELhVPsU7PXtxqEXVT4A/GVMLhwomZs+qa9atWbfUrOw8L6D0m4onLlt3p7/AAcURX6NaTNtCt3RpLUYUze6aW132JFx5SOIiaYnT0LVi0akCJYR7QojDI1NijB1NmUggjTWe1disTTxeGWqwzVAStTOS1nFtQDuuCJ4sROx+y7bPdYo0ifYrKfDvEFwfNcw9JtxW1OnBzsP3j+o9h6/YAaadBM9q3d1gAPZqBsvC1VfaK+akn+w85PWxyLvM5ntN2nprSupGam6VF14owLDzUuPOdUzp4NKzadOhxbVSPZIHzt06zPq90KmVzvTOOpvZvPcf7jPPttfaPVZ2SkGbXTKOB11t4zLO08TUakKl1LGqg5gWDEH/FZLT/W3Hjm1tT1p6PtHbuGRGU2sysrDmCLH5zmcDje+QPvJ0Y83XRj5nXzmZT2ON7kk9TLuwMOFpNbca+IK/h71lHykiZmWWWlYp01VGkUIRTNydjVYWWChhwFaIQrRBYEiGW6AlWmsu4dYFymkPLDpU9IZpyipUSMFk7pAVYDARFZJljZYFOsspVRNGssz6yyCm4kcOpI7yB7yntI2o1SOFKp/6GW7yKvTzKV5gj1BH5wsevGOzC/wh4mboMxtgpkzod6VGU+RtNmcd/8Ap9RxuscFaKKKa3QUa8YtALQy0O8kwuLNN1dTYowYHwlfNGveWEtXp2L7RxNYb8oIG7laV8XsYmlULEk929r88pnVYTYrABQu4BT4gWk20ti93h6juQLqVUc2f2FHqZ1/O3z05YrOochSqimqgIC3d0yTrqSg3iauzdlVK5pG2ueqy+ApsunS7L6zWx+0cFhah0V2BF8xvlsAMijy3zOq9vy2Ic0KfsIndppYZ2YM7eqgeUy1EOeL2m0y6Gn2XWmpeu9lRWZ+iqLn5TJwKAUqYGn8NSR/UwzsP8mM5/HbUxGNqLQZ7K3tVwu5aAOoPVrZR58p01rftLDXeZ8mRgRRs0UrUNTCDSIGPmlEuaPIw0fNAsUpo4aZVNpfw9SBtUZMVlKhWloVZRG6SK0lqPIC0CRRCKSIPD7yBBWWZ+Il+vUmZXeQUK8rkiTVjILyB7xi0VossDzLtHge42g5tZK/8ReWY+8P8r+sMGdd2r2D/wAmj7P/AFE9qkeZ4r5icVg69xY6MNGB4ETly11L6Lg5fvHr8TmCxhmOgQBnquKdNAC72LHU2Cqo1LHgJqiNy7bXikTa3kK5MAtLzU8PVomrha/eZSBVpOhpVUvuYqd6nmPOZrNFqzX1lhy0y1+qCzSfZzL31PP7ve08/wCAMC3wvKd49HHU6bhqtyALhBvY8PLj6RSNyvIvFMczL1fGfaECSKKFjztxnI7e29iKzqtRsqIRUYA2sw90eOoPnOSx3bx91JVpjnbMfGc9tHbz1TqxI5Ek35s3Mk6+fQTt9fLzMV8dlW2vRTcczncSc7E/eJPDjbjug7OxVer/AAcMttfbc7lJ3tUfh4bzylfsthcC4GbO1X+YVD3YJ5KF0t5zu8LUVFCoAijcqgKB5CZaapvrxZ2HstcNTyglnY3q1W3u+7yA4DhNLvZnJWkyv1la5na73sUq54oROr2/1DzyENHFpBYUxZpDmizQLdNpdoNMpKsu0Kso2KJk4eUqFWTBoErVZHnjNIgYE4aLPIg0cmBHVaUaxlusZQrGBWqCQ2klRpCZA5EBniJ+jIqmJUb2EBmfrOa29sHO3e0tH/nXg/Xx+c2q206Q3uPQ/pM7FbboAG7/AAb9JLViY7bsOW2K31VzTAjRgQeRlXFbPOIpvRvb3auckBEWmHzPUJ/lCltBqTa0uY3tFQOlNmcn+VlAU/3G0hxZDYdwWpoveIcUVqNWK0QLrlyKRYuHGu424EmaK01bp6+XlRkwzExqZYez8PTwj1z3oqg0SlFlR0WrVZ1BK5t6oMxJ5gW3y3SqXHlMHFY6nUZTlZLIM1v4hd97PYkZbknQaS2atbKDSouFI0dwW06Dd63lyUm8tfE5OPjxP1K/jcetJbtvPurxP7dZzNfHM5J58ZZOy6rsWcOSd5YGW6GyT90+hmdMcVcnK5t88/kMhMMzb5fw+zek1qeziOEvUMAeU2OJn4XATrtibQIsrm44H8pn0cCeMvU8JaB0ySZQZU2c91tyl9UlQrxR8higSd7bhD7wfWsHLGyTEEW5Xgk/7iyxwPo6yg0aWqTypf6tIa21qVP33VehOvpvgdDQqy2tScU3bugvu52/CuUerWler9o33KPm7/kB+co79qkgNSedV/tCxB90U18FZvmZmYjtTiX31mHRLJ/6gQPWGrAC5NhzJsPWVX23RGhrUx41E/WeQ1toO3vMzfiYt85WLyj2X/8Aq0292ojfhdT+cr1ah5TyDNJKdY8z6mTQ9Td/o6TG2xi3XKabIV1DpnCt0ZefHScSXMlpVbRodMuOlTFY2ZYxcq18VKD2ltMIpZjoPieU5HF7QaqbnReC/rzh7dxheoEG5dT+IyqBNV5ehxsca+pPPSuxHZyk+HY5ywqJ7S7gT3dSmUNrMDaq679zec80vO47H9pqFOiKVQ92wLXZr5Gu173G7z5TCs6lt5NZmvTo02LSpn2KSKRbVVF7jcQTrwElGE6fCXMPURlzKwYHcVIceojgTbt5uv1S7gcoH/FBO4fC8vmnFlhjMKBwajh8BHGDXlLppwGFuEIrjBryhjCrJKaX5y1hsMSf2hUOFo2PKXgssrgbCVm0MqHyxRAxQGUeMYj63RzrEEHL5wBuB9XjBSd+7yklunwlHGbZo0ffcA/d3t6DWBgdq9qOtTu1JVcoJymxYnrynM5po9oNrrXcFFICra7b28uEys0okzR+8kBaLPKLHeRZ5BnizQJS0G8FTCtAV4laCYOaBbVoRaV0qQjUgGXkDvEzyJmgc0XzVHP9R+cmlWno7D+o/OWRNFvXq4J/0PFGm52Sp4Y1j/yiLWHdhyVQtfUMRu4TFutb5jbNwC1c38HPm4GlmBv4ieh9nKWPW5xQIp2GUVgBVJO7LxIHG9+Gs29nutNP4Cqq/eo2N9Pvgkn1iaqSd3zmcRp5+TLNutJO+5/kY5cH6tI2Xp84aU7n9ZlEtEwRHKSJSJmnhtlgCWv+MBKwUMPgDymnhcJ0hqLboS1rQFjBZTMBnmjtDG3FvymeADxEqGDxQsvhFAcEyjtbbAorci7H3VvbzJ4CX5zPaOleruOqCx4aE3HzgY+0du1ql7uVX7iXUeZ3nzMxys0qtKVmpTIVCIBMsskrVYA3ivAvFeAd4s0jvFeBYpmTASrTaWkaALrIGll5WeAg0c1JEWg5oEpeCWgZorwMDHJlrHrrJFMtbWw2YXG8ShQe+nGarw7uPfXSeKEtIncD6TZ2Z2MxNexVQq/+R7hQOeYAjy39Jhp1zeseyyMPi3pm6MyHmjFT8J13ZbtPXqVBTqDvRbWpazKObEaEePrLOE+zlF/6tQv0QZF/UjzE6jZ+zloU+7pgKpIYi1rsBa56zKIcmXNSY1ELCkSbCauPGRinzt5GWMIAHEycroUGkFzB7zSVK2JAO+ZMFp6mkqviZWq4on9pWatu3yAqxuYPd9PO8OMRyMIbIPoiKLzHpFAlNSc9t3HByFXct7nm274S72gxpRAL2zkjytu+vznMNWmUBqiyu6yVqshZ5RDVWZ9cy/WaZldoEZMV4N414BXivBvFeBIrSenUlS8JXgXGqSF2kZqQS0Dqtg9lVqU0qVCTmue71UBeFyLG/nNcdj8PaxViefeFfKy2EzuyPaIELQqGxGlJuBH3D15Tq2qiYyrFXsthh/27/wB9T9Y7dmcN/wCK391T9Zp7/owu7kNyxz2Swx/7Z82f9ZJR7J4ZTcUUP4szfnNdV6/OLLyELuVejg6ae7SRD/QiKfW1/jLDNfef8rnyhgQbdAeog2QPT0gM48/CGdeHxiUdZF2jDX4eklp1MpG+IyNt+l/hCTK++M8ZVZxzhLqNR8oNRTy/OViV/OR7+HpJFAtrpAc8iD4wJb2iJvITp+2kRfr62gTXEUjAbmIoFXbmzhXp5b2YHMjbwG5G3A7jOHrl6bFagKsu8HXwN+IPAjf0Ok9HIMp4/Za1hZxe3ukWDLzsfyNweIlV5+2IgDETY2r2OqKb0bMPuk5PLXd8uo3TncVQekbVEZOrDTybcfIzJE9WtKNRomqyMmArxXgxXgFeK8GKAV4rwC1v3klGgz+4rN+FWb4iA14rzewHYmvU1cpSH9bZ3/wS/wASJvYLsZRp+/eq33qmi+SDT1J/QOZ2DsGpXIcXWmrD+LqLsNQE01IIFzw9J6Ch5mFRQLuFhwAhvblMQxMemwiEcDpICIkefwkhHSCaPSAWa/TzkiqZFl6Rw1uMCQyNr9fhHR/9R7dPjKGSjzvHemPHzjgmEb9PQyAFvy9bx2B/Yw7wXP1aAN/9RBAYQseH5xzQH+oDqsjKjj8oQpQXU879DrAHOPoRQrD7o9BFAkDQDUEA1ILEc4EoqyOrRVwQQLHfwv4kQVPSORbjAycT2OoMbhcvgFt8v3kVTsZhyNwB4kLV/wD2t8Jtlz+8O9h+sLtzdbsJQI9kkH8T/nmkVHsDTt7T69S//wBbTp78flEzSm3Mt2Fpj+ZfJa/51o1LsRSvqSRyC5fW5JnSeP6RxBtn4fs9QT3aSX55QD/kNfjLYw4G5frpeWltCsJDaqT0isZYanAFO0IBVvJO7EbLJPSBEU+hrHUj/ekmDDlBU33wDVo14IEIQGa0iyjhDN4hYQBAt9CPmMImELQAF+UIsYRjQBzGPnjZoQI5QGVo/eiImAwBgETAIjhocCLTlFDFPrFAACCB84ooDrvibefKKKAyfnJmiigK0UUUoBoxiikBUYbRooDRRRQD4RoooDSXhFFAEwDFFAFDHr7oooAU+ELjFFAKMYooAiGIooDRhFFAB4wOsUUA48UU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20" name="AutoShape 12" descr="data:image/jpeg;base64,/9j/4AAQSkZJRgABAQAAAQABAAD/2wCEAAkGBhQSEBQUEhQVFRQUEA8UDxAQEhAPFBQPFBAVFBUQFBQXHCYeFxkjGRQVHy8gIycpLCwsFR4xNTAqNSYsLCkBCQoKDgwOGg8PGikfHxwpLCkuKi8pKSkpKS0pKSksKiwsLSkpKSwvKS0pNSwsLCwpKSwpKTU1Ni0pKSkpKSkpLP/AABEIAMIBAwMBIgACEQEDEQH/xAAbAAABBQEBAAAAAAAAAAAAAAACAAEDBAUGB//EAD8QAAIBAgMFBQUGBgEEAwEAAAECAAMRBBIhBTFBUWEGE3GBkSIyobHwB1JywdHhI0JigpLxFDNDU7KiwtMV/8QAGgEBAQADAQEAAAAAAAAAAAAAAAECAwQFBv/EACERAQACAgMBAQEAAwAAAAAAAAABAgMRBCExElFBEyIy/9oADAMBAAIRAxEAPwDeFU9IQcxoSmQGhMltI0MlvAGxjiPCCwIzAMmKQSkCK8dYfdx0SAQhCEFjgQBYSIiTvICYBoJYpyuplhDAFxIXkzmQPAhYwg0BhEAYBlpGzQ5GxgDmjxs0cVQTYankNT6SbWImfDWjWgVaxGmUk8rBfiYK1j/MpXwyN82Exm8N0cfJPkJQsMSk+NS9i5HTRP8A5HT4yLEbRVDb2wep/IiY/wCSG+OFkn1qiPeYVLb1jrqPrlNbC4tag9neN4O8ftMq3iWrLxsmLuY6T3lPGy5aVMQszcxUgMoik9KmLCPIGCwgsYQgJQarJRIgIcAoSiCsmRYDWgNLS0oDUYFa0JVk3dQ1pQIrRiJZyRikCqwkREsukgYQEokqmQiGDAJjIKjQ2MiaBGWgvVCgkkAAXJJsAOpkOPxqUabVKhCogJY9P16TzHa23auOfW6UQf4dHmODPzPTcJjM6bsWKck6djj+31BDanmqnmmi/wCR3+QmYftAcnSgLfiN/lMGjgQJvU9kUxhy7F8+UEWChBc2AN9/Dl4TR9zPj1I4dKRE3T0+2yPo9Mp6uPP/AFLg2opF1CkcCoFvhOW7sERqaMhuhtzHA9COM1zbbtrh+I6dKdqMPdJHhu9DpLNCoa2hVgx3PSVit/6qY+a2/CZpfZ7iMJXbu61MCt/Jc3V+gvxnp9PD0qI0CIPITZTHM97cuflVxz8xXt5Rgex+IrMQLaHUluB4+G/0I3idBhvs2bJZ6gOnsqdVB6cR5fGdLiKyGoKlEMXGjsikgrzPP8x1AItUjWqC+ZUW/wDL7Z+v1myMcOS/Nyz5OmFsfs1h00qUwrr72Y3B6gmXNo7NoVEyotnW/dvSW7KfHcVPFTofjNCtscWvcu2l85uCAb2tz328xxMu0qqBAfZUW13AA7iPWZxWIclstrTvcy8/NNlurjK6EB18RcMDxUgXB8t4MrVjOm7SYikxV1N2HsVGANu6Y6MT/S+VvDPznN1V1sd97EdeUrXeP7+pEY2EUNBp+0UMDBYSiOohKJQ4WFljgRwIDqks0qciRZborANKUTUpZRYTU4Gf3cIU5YKRZYEXdQWpy2EjGnAzaiSpUWalanKdWnAp3j5oRSDaArQHWGRAc89w1PgIHmn2h7WNXELhVPsU7PXtxqEXVT4A/GVMLhwomZs+qa9atWbfUrOw8L6D0m4onLlt3p7/AAcURX6NaTNtCt3RpLUYUze6aW132JFx5SOIiaYnT0LVi0akCJYR7QojDI1NijB1NmUggjTWe1disTTxeGWqwzVAStTOS1nFtQDuuCJ4sROx+y7bPdYo0ifYrKfDvEFwfNcw9JtxW1OnBzsP3j+o9h6/YAaadBM9q3d1gAPZqBsvC1VfaK+akn+w85PWxyLvM5ntN2nprSupGam6VF14owLDzUuPOdUzp4NKzadOhxbVSPZIHzt06zPq90KmVzvTOOpvZvPcf7jPPttfaPVZ2SkGbXTKOB11t4zLO08TUakKl1LGqg5gWDEH/FZLT/W3Hjm1tT1p6PtHbuGRGU2sysrDmCLH5zmcDje+QPvJ0Y83XRj5nXzmZT2ON7kk9TLuwMOFpNbca+IK/h71lHykiZmWWWlYp01VGkUIRTNydjVYWWChhwFaIQrRBYEiGW6AlWmsu4dYFymkPLDpU9IZpyipUSMFk7pAVYDARFZJljZYFOsspVRNGssz6yyCm4kcOpI7yB7yntI2o1SOFKp/6GW7yKvTzKV5gj1BH5wsevGOzC/wh4mboMxtgpkzod6VGU+RtNmcd/8Ap9RxuscFaKKKa3QUa8YtALQy0O8kwuLNN1dTYowYHwlfNGveWEtXp2L7RxNYb8oIG7laV8XsYmlULEk929r88pnVYTYrABQu4BT4gWk20ti93h6juQLqVUc2f2FHqZ1/O3z05YrOochSqimqgIC3d0yTrqSg3iauzdlVK5pG2ueqy+ApsunS7L6zWx+0cFhah0V2BF8xvlsAMijy3zOq9vy2Ic0KfsIndppYZ2YM7eqgeUy1EOeL2m0y6Gn2XWmpeu9lRWZ+iqLn5TJwKAUqYGn8NSR/UwzsP8mM5/HbUxGNqLQZ7K3tVwu5aAOoPVrZR58p01rftLDXeZ8mRgRRs0UrUNTCDSIGPmlEuaPIw0fNAsUpo4aZVNpfw9SBtUZMVlKhWloVZRG6SK0lqPIC0CRRCKSIPD7yBBWWZ+Il+vUmZXeQUK8rkiTVjILyB7xi0VossDzLtHge42g5tZK/8ReWY+8P8r+sMGdd2r2D/wAmj7P/AFE9qkeZ4r5icVg69xY6MNGB4ETly11L6Lg5fvHr8TmCxhmOgQBnquKdNAC72LHU2Cqo1LHgJqiNy7bXikTa3kK5MAtLzU8PVomrha/eZSBVpOhpVUvuYqd6nmPOZrNFqzX1lhy0y1+qCzSfZzL31PP7ve08/wCAMC3wvKd49HHU6bhqtyALhBvY8PLj6RSNyvIvFMczL1fGfaECSKKFjztxnI7e29iKzqtRsqIRUYA2sw90eOoPnOSx3bx91JVpjnbMfGc9tHbz1TqxI5Ek35s3Mk6+fQTt9fLzMV8dlW2vRTcczncSc7E/eJPDjbjug7OxVer/AAcMttfbc7lJ3tUfh4bzylfsthcC4GbO1X+YVD3YJ5KF0t5zu8LUVFCoAijcqgKB5CZaapvrxZ2HstcNTyglnY3q1W3u+7yA4DhNLvZnJWkyv1la5na73sUq54oROr2/1DzyENHFpBYUxZpDmizQLdNpdoNMpKsu0Kso2KJk4eUqFWTBoErVZHnjNIgYE4aLPIg0cmBHVaUaxlusZQrGBWqCQ2klRpCZA5EBniJ+jIqmJUb2EBmfrOa29sHO3e0tH/nXg/Xx+c2q206Q3uPQ/pM7FbboAG7/AAb9JLViY7bsOW2K31VzTAjRgQeRlXFbPOIpvRvb3auckBEWmHzPUJ/lCltBqTa0uY3tFQOlNmcn+VlAU/3G0hxZDYdwWpoveIcUVqNWK0QLrlyKRYuHGu424EmaK01bp6+XlRkwzExqZYez8PTwj1z3oqg0SlFlR0WrVZ1BK5t6oMxJ5gW3y3SqXHlMHFY6nUZTlZLIM1v4hd97PYkZbknQaS2atbKDSouFI0dwW06Dd63lyUm8tfE5OPjxP1K/jcetJbtvPurxP7dZzNfHM5J58ZZOy6rsWcOSd5YGW6GyT90+hmdMcVcnK5t88/kMhMMzb5fw+zek1qeziOEvUMAeU2OJn4XATrtibQIsrm44H8pn0cCeMvU8JaB0ySZQZU2c91tyl9UlQrxR8higSd7bhD7wfWsHLGyTEEW5Xgk/7iyxwPo6yg0aWqTypf6tIa21qVP33VehOvpvgdDQqy2tScU3bugvu52/CuUerWler9o33KPm7/kB+co79qkgNSedV/tCxB90U18FZvmZmYjtTiX31mHRLJ/6gQPWGrAC5NhzJsPWVX23RGhrUx41E/WeQ1toO3vMzfiYt85WLyj2X/8Aq0292ojfhdT+cr1ah5TyDNJKdY8z6mTQ9Td/o6TG2xi3XKabIV1DpnCt0ZefHScSXMlpVbRodMuOlTFY2ZYxcq18VKD2ltMIpZjoPieU5HF7QaqbnReC/rzh7dxheoEG5dT+IyqBNV5ehxsca+pPPSuxHZyk+HY5ywqJ7S7gT3dSmUNrMDaq679zec80vO47H9pqFOiKVQ92wLXZr5Gu173G7z5TCs6lt5NZmvTo02LSpn2KSKRbVVF7jcQTrwElGE6fCXMPURlzKwYHcVIceojgTbt5uv1S7gcoH/FBO4fC8vmnFlhjMKBwajh8BHGDXlLppwGFuEIrjBryhjCrJKaX5y1hsMSf2hUOFo2PKXgssrgbCVm0MqHyxRAxQGUeMYj63RzrEEHL5wBuB9XjBSd+7yklunwlHGbZo0ffcA/d3t6DWBgdq9qOtTu1JVcoJymxYnrynM5po9oNrrXcFFICra7b28uEys0okzR+8kBaLPKLHeRZ5BnizQJS0G8FTCtAV4laCYOaBbVoRaV0qQjUgGXkDvEzyJmgc0XzVHP9R+cmlWno7D+o/OWRNFvXq4J/0PFGm52Sp4Y1j/yiLWHdhyVQtfUMRu4TFutb5jbNwC1c38HPm4GlmBv4ieh9nKWPW5xQIp2GUVgBVJO7LxIHG9+Gs29nutNP4Cqq/eo2N9Pvgkn1iaqSd3zmcRp5+TLNutJO+5/kY5cH6tI2Xp84aU7n9ZlEtEwRHKSJSJmnhtlgCWv+MBKwUMPgDymnhcJ0hqLboS1rQFjBZTMBnmjtDG3FvymeADxEqGDxQsvhFAcEyjtbbAorci7H3VvbzJ4CX5zPaOleruOqCx4aE3HzgY+0du1ql7uVX7iXUeZ3nzMxys0qtKVmpTIVCIBMsskrVYA3ivAvFeAd4s0jvFeBYpmTASrTaWkaALrIGll5WeAg0c1JEWg5oEpeCWgZorwMDHJlrHrrJFMtbWw2YXG8ShQe+nGarw7uPfXSeKEtIncD6TZ2Z2MxNexVQq/+R7hQOeYAjy39Jhp1zeseyyMPi3pm6MyHmjFT8J13ZbtPXqVBTqDvRbWpazKObEaEePrLOE+zlF/6tQv0QZF/UjzE6jZ+zloU+7pgKpIYi1rsBa56zKIcmXNSY1ELCkSbCauPGRinzt5GWMIAHEycroUGkFzB7zSVK2JAO+ZMFp6mkqviZWq4on9pWatu3yAqxuYPd9PO8OMRyMIbIPoiKLzHpFAlNSc9t3HByFXct7nm274S72gxpRAL2zkjytu+vznMNWmUBqiyu6yVqshZ5RDVWZ9cy/WaZldoEZMV4N414BXivBvFeBIrSenUlS8JXgXGqSF2kZqQS0Dqtg9lVqU0qVCTmue71UBeFyLG/nNcdj8PaxViefeFfKy2EzuyPaIELQqGxGlJuBH3D15Tq2qiYyrFXsthh/27/wB9T9Y7dmcN/wCK391T9Zp7/owu7kNyxz2Swx/7Z82f9ZJR7J4ZTcUUP4szfnNdV6/OLLyELuVejg6ae7SRD/QiKfW1/jLDNfef8rnyhgQbdAeog2QPT0gM48/CGdeHxiUdZF2jDX4eklp1MpG+IyNt+l/hCTK++M8ZVZxzhLqNR8oNRTy/OViV/OR7+HpJFAtrpAc8iD4wJb2iJvITp+2kRfr62gTXEUjAbmIoFXbmzhXp5b2YHMjbwG5G3A7jOHrl6bFagKsu8HXwN+IPAjf0Ok9HIMp4/Za1hZxe3ukWDLzsfyNweIlV5+2IgDETY2r2OqKb0bMPuk5PLXd8uo3TncVQekbVEZOrDTybcfIzJE9WtKNRomqyMmArxXgxXgFeK8GKAV4rwC1v3klGgz+4rN+FWb4iA14rzewHYmvU1cpSH9bZ3/wS/wASJvYLsZRp+/eq33qmi+SDT1J/QOZ2DsGpXIcXWmrD+LqLsNQE01IIFzw9J6Ch5mFRQLuFhwAhvblMQxMemwiEcDpICIkefwkhHSCaPSAWa/TzkiqZFl6Rw1uMCQyNr9fhHR/9R7dPjKGSjzvHemPHzjgmEb9PQyAFvy9bx2B/Yw7wXP1aAN/9RBAYQseH5xzQH+oDqsjKjj8oQpQXU879DrAHOPoRQrD7o9BFAkDQDUEA1ILEc4EoqyOrRVwQQLHfwv4kQVPSORbjAycT2OoMbhcvgFt8v3kVTsZhyNwB4kLV/wD2t8Jtlz+8O9h+sLtzdbsJQI9kkH8T/nmkVHsDTt7T69S//wBbTp78flEzSm3Mt2Fpj+ZfJa/51o1LsRSvqSRyC5fW5JnSeP6RxBtn4fs9QT3aSX55QD/kNfjLYw4G5frpeWltCsJDaqT0isZYanAFO0IBVvJO7EbLJPSBEU+hrHUj/ekmDDlBU33wDVo14IEIQGa0iyjhDN4hYQBAt9CPmMImELQAF+UIsYRjQBzGPnjZoQI5QGVo/eiImAwBgETAIjhocCLTlFDFPrFAACCB84ooDrvibefKKKAyfnJmiigK0UUUoBoxiikBUYbRooDRRRQD4RoooDSXhFFAEwDFFAFDHr7oooAU+ELjFFAKMYooAiGIooDRhFFAB4wOsUUA48UU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22" name="Picture 14" descr="http://www.energybook.info/images/Crude_Oil.jpg"/>
          <p:cNvPicPr>
            <a:picLocks noChangeAspect="1" noChangeArrowheads="1"/>
          </p:cNvPicPr>
          <p:nvPr/>
        </p:nvPicPr>
        <p:blipFill>
          <a:blip r:embed="rId3" cstate="print"/>
          <a:srcRect/>
          <a:stretch>
            <a:fillRect/>
          </a:stretch>
        </p:blipFill>
        <p:spPr bwMode="auto">
          <a:xfrm>
            <a:off x="6477000" y="4191000"/>
            <a:ext cx="2514600" cy="1885950"/>
          </a:xfrm>
          <a:prstGeom prst="rect">
            <a:avLst/>
          </a:prstGeom>
          <a:noFill/>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iterate type="wd">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par>
                                <p:cTn id="13" presetID="14" presetClass="entr" presetSubtype="10" fill="hold" nodeType="withEffect">
                                  <p:stCondLst>
                                    <p:cond delay="0"/>
                                  </p:stCondLst>
                                  <p:iterate type="wd">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par>
                                <p:cTn id="16" presetID="14" presetClass="entr" presetSubtype="10" fill="hold" nodeType="withEffect">
                                  <p:stCondLst>
                                    <p:cond delay="0"/>
                                  </p:stCondLst>
                                  <p:iterate type="wd">
                                    <p:tmPct val="10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7410"/>
                                        </p:tgtEl>
                                        <p:attrNameLst>
                                          <p:attrName>style.visibility</p:attrName>
                                        </p:attrNameLst>
                                      </p:cBhvr>
                                      <p:to>
                                        <p:strVal val="visible"/>
                                      </p:to>
                                    </p:set>
                                    <p:animEffect transition="in" filter="circle(in)">
                                      <p:cBhvr>
                                        <p:cTn id="23" dur="2000"/>
                                        <p:tgtEl>
                                          <p:spTgt spid="17410"/>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17422"/>
                                        </p:tgtEl>
                                        <p:attrNameLst>
                                          <p:attrName>style.visibility</p:attrName>
                                        </p:attrNameLst>
                                      </p:cBhvr>
                                      <p:to>
                                        <p:strVal val="visible"/>
                                      </p:to>
                                    </p:set>
                                    <p:animEffect transition="in" filter="circle(in)">
                                      <p:cBhvr>
                                        <p:cTn id="28" dur="2000"/>
                                        <p:tgtEl>
                                          <p:spTgt spid="17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abic Typesetting" pitchFamily="66" charset="-78"/>
                <a:cs typeface="Arabic Typesetting" pitchFamily="66" charset="-78"/>
              </a:rPr>
              <a:t/>
            </a:r>
            <a:br>
              <a:rPr lang="en-US" dirty="0" smtClean="0">
                <a:latin typeface="Arabic Typesetting" pitchFamily="66" charset="-78"/>
                <a:cs typeface="Arabic Typesetting" pitchFamily="66" charset="-78"/>
              </a:rPr>
            </a:br>
            <a:r>
              <a:rPr lang="en-US" b="1" dirty="0" smtClean="0">
                <a:latin typeface="Miriam Fixed" pitchFamily="49" charset="-79"/>
                <a:cs typeface="Miriam Fixed" pitchFamily="49" charset="-79"/>
              </a:rPr>
              <a:t>BASIC NATURAL RESOUCES</a:t>
            </a:r>
            <a:r>
              <a:rPr lang="en-US" dirty="0" smtClean="0">
                <a:latin typeface="Arabic Typesetting" pitchFamily="66" charset="-78"/>
                <a:cs typeface="Arabic Typesetting" pitchFamily="66" charset="-78"/>
              </a:rPr>
              <a:t/>
            </a:r>
            <a:br>
              <a:rPr lang="en-US" dirty="0" smtClean="0">
                <a:latin typeface="Arabic Typesetting" pitchFamily="66" charset="-78"/>
                <a:cs typeface="Arabic Typesetting" pitchFamily="66" charset="-78"/>
              </a:rPr>
            </a:br>
            <a:endParaRPr lang="en-US" dirty="0">
              <a:latin typeface="Arabic Typesetting" pitchFamily="66" charset="-78"/>
              <a:cs typeface="Arabic Typesetting" pitchFamily="66" charset="-78"/>
            </a:endParaRPr>
          </a:p>
        </p:txBody>
      </p:sp>
      <p:sp>
        <p:nvSpPr>
          <p:cNvPr id="3" name="Content Placeholder 2"/>
          <p:cNvSpPr>
            <a:spLocks noGrp="1"/>
          </p:cNvSpPr>
          <p:nvPr>
            <p:ph idx="1"/>
          </p:nvPr>
        </p:nvSpPr>
        <p:spPr>
          <a:xfrm>
            <a:off x="457200" y="1600200"/>
            <a:ext cx="2590800" cy="4525963"/>
          </a:xfrm>
        </p:spPr>
        <p:txBody>
          <a:bodyPr>
            <a:normAutofit/>
          </a:bodyPr>
          <a:lstStyle/>
          <a:p>
            <a:r>
              <a:rPr lang="en-US" sz="1600" b="1" dirty="0" smtClean="0">
                <a:latin typeface="Comic Sans MS" pitchFamily="66" charset="0"/>
                <a:cs typeface="Arabic Typesetting" pitchFamily="66" charset="-78"/>
              </a:rPr>
              <a:t>Forest Resources</a:t>
            </a:r>
          </a:p>
          <a:p>
            <a:r>
              <a:rPr lang="en-US" sz="1600" b="1" dirty="0" smtClean="0">
                <a:latin typeface="Comic Sans MS" pitchFamily="66" charset="0"/>
                <a:cs typeface="Arabic Typesetting" pitchFamily="66" charset="-78"/>
              </a:rPr>
              <a:t>Water Resources</a:t>
            </a:r>
          </a:p>
          <a:p>
            <a:r>
              <a:rPr lang="en-US" sz="1600" b="1" dirty="0" smtClean="0">
                <a:latin typeface="Comic Sans MS" pitchFamily="66" charset="0"/>
                <a:cs typeface="Arabic Typesetting" pitchFamily="66" charset="-78"/>
              </a:rPr>
              <a:t>Mineral Resources</a:t>
            </a:r>
          </a:p>
          <a:p>
            <a:r>
              <a:rPr lang="en-US" sz="1600" b="1" dirty="0" smtClean="0">
                <a:latin typeface="Comic Sans MS" pitchFamily="66" charset="0"/>
                <a:cs typeface="Arabic Typesetting" pitchFamily="66" charset="-78"/>
              </a:rPr>
              <a:t>Food Resources</a:t>
            </a:r>
          </a:p>
          <a:p>
            <a:r>
              <a:rPr lang="en-US" sz="1600" b="1" dirty="0" smtClean="0">
                <a:latin typeface="Comic Sans MS" pitchFamily="66" charset="0"/>
                <a:cs typeface="Arabic Typesetting" pitchFamily="66" charset="-78"/>
              </a:rPr>
              <a:t>Land Resources</a:t>
            </a:r>
          </a:p>
          <a:p>
            <a:r>
              <a:rPr lang="en-US" sz="1600" b="1" dirty="0" smtClean="0">
                <a:latin typeface="Comic Sans MS" pitchFamily="66" charset="0"/>
                <a:cs typeface="Arabic Typesetting" pitchFamily="66" charset="-78"/>
              </a:rPr>
              <a:t>Energy Resources</a:t>
            </a:r>
          </a:p>
        </p:txBody>
      </p:sp>
      <p:pic>
        <p:nvPicPr>
          <p:cNvPr id="18434" name="Picture 2" descr="http://arcanumdivinus.files.wordpress.com/2011/02/betla_national_park_forest_india.jpg"/>
          <p:cNvPicPr>
            <a:picLocks noChangeAspect="1" noChangeArrowheads="1"/>
          </p:cNvPicPr>
          <p:nvPr/>
        </p:nvPicPr>
        <p:blipFill>
          <a:blip r:embed="rId2" cstate="print"/>
          <a:srcRect/>
          <a:stretch>
            <a:fillRect/>
          </a:stretch>
        </p:blipFill>
        <p:spPr bwMode="auto">
          <a:xfrm>
            <a:off x="3124200" y="1676400"/>
            <a:ext cx="2438400" cy="1609344"/>
          </a:xfrm>
          <a:prstGeom prst="rect">
            <a:avLst/>
          </a:prstGeom>
          <a:noFill/>
        </p:spPr>
      </p:pic>
      <p:pic>
        <p:nvPicPr>
          <p:cNvPr id="18436" name="Picture 4" descr="http://www.etftrends.com/wp-content/uploads/2012/07/blue_wave_of_water-wide.jpg"/>
          <p:cNvPicPr>
            <a:picLocks noChangeAspect="1" noChangeArrowheads="1"/>
          </p:cNvPicPr>
          <p:nvPr/>
        </p:nvPicPr>
        <p:blipFill>
          <a:blip r:embed="rId3" cstate="print"/>
          <a:srcRect/>
          <a:stretch>
            <a:fillRect/>
          </a:stretch>
        </p:blipFill>
        <p:spPr bwMode="auto">
          <a:xfrm>
            <a:off x="5562600" y="1676400"/>
            <a:ext cx="256032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descr="http://www.kgs.ku.edu/Extension/KGSrocks/jpegs/Displaycase2.jpg"/>
          <p:cNvPicPr>
            <a:picLocks noChangeAspect="1" noChangeArrowheads="1"/>
          </p:cNvPicPr>
          <p:nvPr/>
        </p:nvPicPr>
        <p:blipFill>
          <a:blip r:embed="rId4" cstate="print"/>
          <a:srcRect/>
          <a:stretch>
            <a:fillRect/>
          </a:stretch>
        </p:blipFill>
        <p:spPr bwMode="auto">
          <a:xfrm>
            <a:off x="3124200" y="3581400"/>
            <a:ext cx="2473760" cy="1892427"/>
          </a:xfrm>
          <a:prstGeom prst="rect">
            <a:avLst/>
          </a:prstGeom>
          <a:noFill/>
        </p:spPr>
      </p:pic>
      <p:pic>
        <p:nvPicPr>
          <p:cNvPr id="2052" name="Picture 4" descr="http://static.ecovian.com/images/articles/organicfood.jpg"/>
          <p:cNvPicPr>
            <a:picLocks noChangeAspect="1" noChangeArrowheads="1"/>
          </p:cNvPicPr>
          <p:nvPr/>
        </p:nvPicPr>
        <p:blipFill>
          <a:blip r:embed="rId5" cstate="print"/>
          <a:srcRect/>
          <a:stretch>
            <a:fillRect/>
          </a:stretch>
        </p:blipFill>
        <p:spPr bwMode="auto">
          <a:xfrm>
            <a:off x="6019800" y="3581400"/>
            <a:ext cx="2009775" cy="3011113"/>
          </a:xfrm>
          <a:prstGeom prst="rect">
            <a:avLst/>
          </a:prstGeom>
          <a:noFill/>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amond(in)">
                                      <p:cBhvr>
                                        <p:cTn id="13" dur="2000"/>
                                        <p:tgtEl>
                                          <p:spTgt spid="3">
                                            <p:txEl>
                                              <p:pRg st="0" end="0"/>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amond(in)">
                                      <p:cBhvr>
                                        <p:cTn id="16" dur="2000"/>
                                        <p:tgtEl>
                                          <p:spTgt spid="3">
                                            <p:txEl>
                                              <p:pRg st="1" end="1"/>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amond(in)">
                                      <p:cBhvr>
                                        <p:cTn id="19" dur="2000"/>
                                        <p:tgtEl>
                                          <p:spTgt spid="3">
                                            <p:txEl>
                                              <p:pRg st="2" end="2"/>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par>
                                <p:cTn id="23" presetID="8"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amond(in)">
                                      <p:cBhvr>
                                        <p:cTn id="25" dur="2000"/>
                                        <p:tgtEl>
                                          <p:spTgt spid="3">
                                            <p:txEl>
                                              <p:pRg st="4" end="4"/>
                                            </p:txEl>
                                          </p:spTgt>
                                        </p:tgtEl>
                                      </p:cBhvr>
                                    </p:animEffect>
                                  </p:childTnLst>
                                </p:cTn>
                              </p:par>
                              <p:par>
                                <p:cTn id="26" presetID="8" presetClass="entr" presetSubtype="16"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amond(in)">
                                      <p:cBhvr>
                                        <p:cTn id="28" dur="2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8434"/>
                                        </p:tgtEl>
                                        <p:attrNameLst>
                                          <p:attrName>style.visibility</p:attrName>
                                        </p:attrNameLst>
                                      </p:cBhvr>
                                      <p:to>
                                        <p:strVal val="visible"/>
                                      </p:to>
                                    </p:set>
                                    <p:animEffect transition="in" filter="randombar(horizontal)">
                                      <p:cBhvr>
                                        <p:cTn id="33" dur="500"/>
                                        <p:tgtEl>
                                          <p:spTgt spid="18434"/>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8436"/>
                                        </p:tgtEl>
                                        <p:attrNameLst>
                                          <p:attrName>style.visibility</p:attrName>
                                        </p:attrNameLst>
                                      </p:cBhvr>
                                      <p:to>
                                        <p:strVal val="visible"/>
                                      </p:to>
                                    </p:set>
                                    <p:animEffect transition="in" filter="randombar(horizontal)">
                                      <p:cBhvr>
                                        <p:cTn id="38" dur="500"/>
                                        <p:tgtEl>
                                          <p:spTgt spid="18436"/>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050"/>
                                        </p:tgtEl>
                                        <p:attrNameLst>
                                          <p:attrName>style.visibility</p:attrName>
                                        </p:attrNameLst>
                                      </p:cBhvr>
                                      <p:to>
                                        <p:strVal val="visible"/>
                                      </p:to>
                                    </p:set>
                                    <p:animEffect transition="in" filter="randombar(horizontal)">
                                      <p:cBhvr>
                                        <p:cTn id="43" dur="500"/>
                                        <p:tgtEl>
                                          <p:spTgt spid="2050"/>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2052"/>
                                        </p:tgtEl>
                                        <p:attrNameLst>
                                          <p:attrName>style.visibility</p:attrName>
                                        </p:attrNameLst>
                                      </p:cBhvr>
                                      <p:to>
                                        <p:strVal val="visible"/>
                                      </p:to>
                                    </p:set>
                                    <p:animEffect transition="in" filter="randombar(horizontal)">
                                      <p:cBhvr>
                                        <p:cTn id="48"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4983162"/>
          </a:xfrm>
        </p:spPr>
        <p:txBody>
          <a:bodyPr>
            <a:normAutofit fontScale="90000"/>
          </a:bodyPr>
          <a:lstStyle/>
          <a:p>
            <a:r>
              <a:rPr lang="en-US" sz="8800" b="1" dirty="0" smtClean="0">
                <a:latin typeface="Verdana" pitchFamily="34" charset="0"/>
                <a:ea typeface="Verdana" pitchFamily="34" charset="0"/>
                <a:cs typeface="Verdana" pitchFamily="34" charset="0"/>
              </a:rPr>
              <a:t>MEASURES TO PRESERVE </a:t>
            </a:r>
            <a:br>
              <a:rPr lang="en-US" sz="8800" b="1" dirty="0" smtClean="0">
                <a:latin typeface="Verdana" pitchFamily="34" charset="0"/>
                <a:ea typeface="Verdana" pitchFamily="34" charset="0"/>
                <a:cs typeface="Verdana" pitchFamily="34" charset="0"/>
              </a:rPr>
            </a:br>
            <a:r>
              <a:rPr lang="en-US" sz="8800" b="1" dirty="0" smtClean="0">
                <a:latin typeface="Verdana" pitchFamily="34" charset="0"/>
                <a:ea typeface="Verdana" pitchFamily="34" charset="0"/>
                <a:cs typeface="Verdana" pitchFamily="34" charset="0"/>
              </a:rPr>
              <a:t>NATURAL RESOURCES</a:t>
            </a:r>
            <a:endParaRPr lang="en-US" sz="8800" b="1" dirty="0">
              <a:latin typeface="Verdana" pitchFamily="34" charset="0"/>
              <a:ea typeface="Verdana" pitchFamily="34" charset="0"/>
              <a:cs typeface="Verdana" pitchFamily="34"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Miriam Fixed" pitchFamily="49" charset="-79"/>
                <a:cs typeface="Miriam Fixed" pitchFamily="49" charset="-79"/>
              </a:rPr>
              <a:t>CONSERVATION OF FOREST RESOURCES</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p:txBody>
          <a:bodyPr>
            <a:normAutofit/>
          </a:bodyPr>
          <a:lstStyle/>
          <a:p>
            <a:pPr>
              <a:buNone/>
            </a:pPr>
            <a:r>
              <a:rPr lang="en-US" sz="1400" b="1" i="1" u="sng" dirty="0" smtClean="0">
                <a:latin typeface="Comic Sans MS" pitchFamily="66" charset="0"/>
                <a:cs typeface="Arabic Typesetting" pitchFamily="66" charset="-78"/>
              </a:rPr>
              <a:t>DEFORESTATION: </a:t>
            </a:r>
            <a:r>
              <a:rPr lang="en-US" sz="1400" b="1" dirty="0" smtClean="0">
                <a:latin typeface="Comic Sans MS" pitchFamily="66" charset="0"/>
                <a:cs typeface="Arabic Typesetting" pitchFamily="66" charset="-78"/>
              </a:rPr>
              <a:t>Deforestation is the clearing of natural forests by logging or burning of trees and plants in a forested area. As a result of deforestation, presently about one half of the forests that once covered the Earth have been destroyed. It occurs for many different reasons, and it has several negative implications on the atmosphere and the quality of the land in and surrounding the forest.</a:t>
            </a:r>
          </a:p>
          <a:p>
            <a:pPr>
              <a:buNone/>
            </a:pPr>
            <a:endParaRPr lang="en-US" sz="2000" dirty="0" smtClean="0">
              <a:latin typeface="Arabic Typesetting" pitchFamily="66" charset="-78"/>
              <a:cs typeface="Arabic Typesetting" pitchFamily="66" charset="-78"/>
            </a:endParaRPr>
          </a:p>
          <a:p>
            <a:pPr>
              <a:buNone/>
            </a:pPr>
            <a:endParaRPr lang="en-US" sz="2000" b="1" i="1" dirty="0" smtClean="0">
              <a:latin typeface="Arabic Typesetting" pitchFamily="66" charset="-78"/>
              <a:cs typeface="Arabic Typesetting" pitchFamily="66" charset="-78"/>
            </a:endParaRPr>
          </a:p>
          <a:p>
            <a:pPr>
              <a:buNone/>
            </a:pPr>
            <a:endParaRPr lang="en-US" sz="2000" b="1" i="1" dirty="0">
              <a:latin typeface="Arabic Typesetting" pitchFamily="66" charset="-78"/>
              <a:cs typeface="Arabic Typesetting" pitchFamily="66" charset="-78"/>
            </a:endParaRPr>
          </a:p>
        </p:txBody>
      </p:sp>
      <p:pic>
        <p:nvPicPr>
          <p:cNvPr id="4" name="Picture 2" descr="http://www.nationalvegetation.com.au/Portals/0/NVM%20Millable%20Timber%20Extraction.jpg"/>
          <p:cNvPicPr>
            <a:picLocks noChangeAspect="1" noChangeArrowheads="1"/>
          </p:cNvPicPr>
          <p:nvPr/>
        </p:nvPicPr>
        <p:blipFill>
          <a:blip r:embed="rId2" cstate="print"/>
          <a:srcRect/>
          <a:stretch>
            <a:fillRect/>
          </a:stretch>
        </p:blipFill>
        <p:spPr bwMode="auto">
          <a:xfrm>
            <a:off x="1066800" y="3200400"/>
            <a:ext cx="2518611" cy="1625217"/>
          </a:xfrm>
          <a:prstGeom prst="rect">
            <a:avLst/>
          </a:prstGeom>
          <a:noFill/>
        </p:spPr>
      </p:pic>
      <p:pic>
        <p:nvPicPr>
          <p:cNvPr id="5" name="Picture 4" descr="http://salmonwaternow.org/wp-content/uploads/2009/08/friant-dam-construction.bmp"/>
          <p:cNvPicPr>
            <a:picLocks noChangeAspect="1" noChangeArrowheads="1"/>
          </p:cNvPicPr>
          <p:nvPr/>
        </p:nvPicPr>
        <p:blipFill>
          <a:blip r:embed="rId3" cstate="print"/>
          <a:srcRect/>
          <a:stretch>
            <a:fillRect/>
          </a:stretch>
        </p:blipFill>
        <p:spPr bwMode="auto">
          <a:xfrm>
            <a:off x="4953000" y="3048000"/>
            <a:ext cx="2286000" cy="1577744"/>
          </a:xfrm>
          <a:prstGeom prst="rect">
            <a:avLst/>
          </a:prstGeom>
          <a:noFill/>
        </p:spPr>
      </p:pic>
      <p:pic>
        <p:nvPicPr>
          <p:cNvPr id="6" name="Picture 6" descr="http://www.un.org/News/dh/photos/large/2011/November/30-11-2011deforestation.jpg"/>
          <p:cNvPicPr>
            <a:picLocks noChangeAspect="1" noChangeArrowheads="1"/>
          </p:cNvPicPr>
          <p:nvPr/>
        </p:nvPicPr>
        <p:blipFill>
          <a:blip r:embed="rId4" cstate="print"/>
          <a:srcRect/>
          <a:stretch>
            <a:fillRect/>
          </a:stretch>
        </p:blipFill>
        <p:spPr bwMode="auto">
          <a:xfrm>
            <a:off x="1143000" y="4800600"/>
            <a:ext cx="2348060" cy="1898015"/>
          </a:xfrm>
          <a:prstGeom prst="rect">
            <a:avLst/>
          </a:prstGeom>
          <a:noFill/>
        </p:spPr>
      </p:pic>
      <p:pic>
        <p:nvPicPr>
          <p:cNvPr id="7" name="Picture 8" descr="http://www.thaigem.com/images/images-gemopedia/gem/info/tanzanite-mining.jpg"/>
          <p:cNvPicPr>
            <a:picLocks noChangeAspect="1" noChangeArrowheads="1"/>
          </p:cNvPicPr>
          <p:nvPr/>
        </p:nvPicPr>
        <p:blipFill>
          <a:blip r:embed="rId5" cstate="print"/>
          <a:srcRect/>
          <a:stretch>
            <a:fillRect/>
          </a:stretch>
        </p:blipFill>
        <p:spPr bwMode="auto">
          <a:xfrm>
            <a:off x="4953000" y="4953000"/>
            <a:ext cx="2362200" cy="1771650"/>
          </a:xfrm>
          <a:prstGeom prst="rect">
            <a:avLst/>
          </a:prstGeom>
          <a:noFill/>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hlink"/>
                                        </p:clrVal>
                                      </p:to>
                                    </p:set>
                                    <p:set>
                                      <p:cBhvr>
                                        <p:cTn id="7" dur="500" fill="hold"/>
                                        <p:tgtEl>
                                          <p:spTgt spid="2"/>
                                        </p:tgtEl>
                                        <p:attrNameLst>
                                          <p:attrName>fillcolor</p:attrName>
                                        </p:attrNameLst>
                                      </p:cBhvr>
                                      <p:to>
                                        <p:clrVal>
                                          <a:schemeClr val="hlink"/>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amond(in)">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amond(in)">
                                      <p:cBhvr>
                                        <p:cTn id="25" dur="2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amond(in)">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diamond(in)">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239000" cy="1143000"/>
          </a:xfrm>
        </p:spPr>
        <p:txBody>
          <a:bodyPr>
            <a:normAutofit fontScale="90000"/>
          </a:bodyPr>
          <a:lstStyle/>
          <a:p>
            <a:r>
              <a:rPr lang="en-US" b="1" dirty="0" smtClean="0">
                <a:latin typeface="Miriam Fixed" pitchFamily="49" charset="-79"/>
                <a:cs typeface="Miriam Fixed" pitchFamily="49" charset="-79"/>
              </a:rPr>
              <a:t>Control Measures Of Deforestation</a:t>
            </a:r>
            <a:endParaRPr lang="en-US" b="1" dirty="0">
              <a:latin typeface="Miriam Fixed" pitchFamily="49" charset="-79"/>
              <a:cs typeface="Miriam Fixed" pitchFamily="49" charset="-79"/>
            </a:endParaRPr>
          </a:p>
        </p:txBody>
      </p:sp>
      <p:sp>
        <p:nvSpPr>
          <p:cNvPr id="8" name="Content Placeholder 7"/>
          <p:cNvSpPr>
            <a:spLocks noGrp="1"/>
          </p:cNvSpPr>
          <p:nvPr>
            <p:ph idx="1"/>
          </p:nvPr>
        </p:nvSpPr>
        <p:spPr/>
        <p:txBody>
          <a:bodyPr>
            <a:normAutofit/>
          </a:bodyPr>
          <a:lstStyle/>
          <a:p>
            <a:r>
              <a:rPr lang="en-US" sz="1800" b="1" dirty="0" smtClean="0">
                <a:latin typeface="Comic Sans MS" pitchFamily="66" charset="0"/>
              </a:rPr>
              <a:t>We should not cut trees rapidly.</a:t>
            </a:r>
          </a:p>
          <a:p>
            <a:r>
              <a:rPr lang="en-US" sz="1800" b="1" dirty="0" smtClean="0">
                <a:latin typeface="Comic Sans MS" pitchFamily="66" charset="0"/>
              </a:rPr>
              <a:t>We should use trees in smaller quantity.</a:t>
            </a:r>
          </a:p>
          <a:p>
            <a:r>
              <a:rPr lang="en-US" sz="1800" b="1" dirty="0" smtClean="0">
                <a:latin typeface="Comic Sans MS" pitchFamily="66" charset="0"/>
              </a:rPr>
              <a:t>Whenever we cut a tree , we should plant a new tree to make the nature in balance.</a:t>
            </a:r>
          </a:p>
          <a:p>
            <a:r>
              <a:rPr lang="en-US" sz="1800" b="1" dirty="0" smtClean="0">
                <a:latin typeface="Comic Sans MS" pitchFamily="66" charset="0"/>
              </a:rPr>
              <a:t>We should not burn poly bags , because it produces a lot of smoke and carbon -dioxide. </a:t>
            </a:r>
          </a:p>
          <a:p>
            <a:r>
              <a:rPr lang="en-US" sz="1800" b="1" dirty="0" smtClean="0">
                <a:latin typeface="Comic Sans MS" pitchFamily="66" charset="0"/>
              </a:rPr>
              <a:t>The government of a state should ensure that there should be less and less forest fires and the people living near the area should be careful. </a:t>
            </a:r>
          </a:p>
          <a:p>
            <a:r>
              <a:rPr lang="en-US" sz="1800" b="1" dirty="0" smtClean="0">
                <a:latin typeface="Comic Sans MS" pitchFamily="66" charset="0"/>
              </a:rPr>
              <a:t> The media can play an important role, by creating awareness.</a:t>
            </a:r>
          </a:p>
          <a:p>
            <a:r>
              <a:rPr lang="en-US" sz="1800" b="1" dirty="0" smtClean="0">
                <a:latin typeface="Comic Sans MS" pitchFamily="66" charset="0"/>
              </a:rPr>
              <a:t>Prevent construction of too many dams.</a:t>
            </a:r>
          </a:p>
          <a:p>
            <a:r>
              <a:rPr lang="en-US" sz="1800" b="1" dirty="0" smtClean="0">
                <a:latin typeface="Comic Sans MS" pitchFamily="66" charset="0"/>
              </a:rPr>
              <a:t>Reduce mining activity.</a:t>
            </a:r>
          </a:p>
          <a:p>
            <a:pPr>
              <a:buNone/>
            </a:pPr>
            <a:r>
              <a:rPr lang="en-US" sz="1800" b="1" dirty="0" smtClean="0">
                <a:latin typeface="Comic Sans MS" pitchFamily="66" charset="0"/>
              </a:rPr>
              <a:t> </a:t>
            </a:r>
            <a:endParaRPr lang="en-US" sz="1800" b="1" dirty="0">
              <a:latin typeface="Comic Sans MS" pitchFamily="66"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iterate type="wd">
                                    <p:tmPct val="10000"/>
                                  </p:iterate>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2000"/>
                                        <p:tgtEl>
                                          <p:spTgt spid="8">
                                            <p:txEl>
                                              <p:pRg st="0" end="0"/>
                                            </p:txEl>
                                          </p:spTgt>
                                        </p:tgtEl>
                                      </p:cBhvr>
                                    </p:animEffect>
                                  </p:childTnLst>
                                </p:cTn>
                              </p:par>
                              <p:par>
                                <p:cTn id="14" presetID="10" presetClass="entr" presetSubtype="0" fill="hold" nodeType="withEffect">
                                  <p:stCondLst>
                                    <p:cond delay="0"/>
                                  </p:stCondLst>
                                  <p:iterate type="wd">
                                    <p:tmPct val="10000"/>
                                  </p:iterate>
                                  <p:childTnLst>
                                    <p:set>
                                      <p:cBhvr>
                                        <p:cTn id="15" dur="1" fill="hold">
                                          <p:stCondLst>
                                            <p:cond delay="0"/>
                                          </p:stCondLst>
                                        </p:cTn>
                                        <p:tgtEl>
                                          <p:spTgt spid="8">
                                            <p:txEl>
                                              <p:pRg st="1" end="1"/>
                                            </p:txEl>
                                          </p:spTgt>
                                        </p:tgtEl>
                                        <p:attrNameLst>
                                          <p:attrName>style.visibility</p:attrName>
                                        </p:attrNameLst>
                                      </p:cBhvr>
                                      <p:to>
                                        <p:strVal val="visible"/>
                                      </p:to>
                                    </p:set>
                                    <p:animEffect transition="in" filter="fade">
                                      <p:cBhvr>
                                        <p:cTn id="16" dur="2000"/>
                                        <p:tgtEl>
                                          <p:spTgt spid="8">
                                            <p:txEl>
                                              <p:pRg st="1" end="1"/>
                                            </p:txEl>
                                          </p:spTgt>
                                        </p:tgtEl>
                                      </p:cBhvr>
                                    </p:animEffect>
                                  </p:childTnLst>
                                </p:cTn>
                              </p:par>
                              <p:par>
                                <p:cTn id="17" presetID="10" presetClass="entr" presetSubtype="0" fill="hold" nodeType="withEffect">
                                  <p:stCondLst>
                                    <p:cond delay="0"/>
                                  </p:stCondLst>
                                  <p:iterate type="wd">
                                    <p:tmPct val="10000"/>
                                  </p:iterate>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2000"/>
                                        <p:tgtEl>
                                          <p:spTgt spid="8">
                                            <p:txEl>
                                              <p:pRg st="2" end="2"/>
                                            </p:txEl>
                                          </p:spTgt>
                                        </p:tgtEl>
                                      </p:cBhvr>
                                    </p:animEffect>
                                  </p:childTnLst>
                                </p:cTn>
                              </p:par>
                              <p:par>
                                <p:cTn id="20" presetID="10" presetClass="entr" presetSubtype="0" fill="hold" nodeType="withEffect">
                                  <p:stCondLst>
                                    <p:cond delay="0"/>
                                  </p:stCondLst>
                                  <p:iterate type="wd">
                                    <p:tmPct val="10000"/>
                                  </p:iterate>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2000"/>
                                        <p:tgtEl>
                                          <p:spTgt spid="8">
                                            <p:txEl>
                                              <p:pRg st="3" end="3"/>
                                            </p:txEl>
                                          </p:spTgt>
                                        </p:tgtEl>
                                      </p:cBhvr>
                                    </p:animEffect>
                                  </p:childTnLst>
                                </p:cTn>
                              </p:par>
                              <p:par>
                                <p:cTn id="23" presetID="10" presetClass="entr" presetSubtype="0" fill="hold" nodeType="withEffect">
                                  <p:stCondLst>
                                    <p:cond delay="0"/>
                                  </p:stCondLst>
                                  <p:iterate type="wd">
                                    <p:tmPct val="10000"/>
                                  </p:iterate>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2000"/>
                                        <p:tgtEl>
                                          <p:spTgt spid="8">
                                            <p:txEl>
                                              <p:pRg st="4" end="4"/>
                                            </p:txEl>
                                          </p:spTgt>
                                        </p:tgtEl>
                                      </p:cBhvr>
                                    </p:animEffect>
                                  </p:childTnLst>
                                </p:cTn>
                              </p:par>
                              <p:par>
                                <p:cTn id="26" presetID="10" presetClass="entr" presetSubtype="0" fill="hold" nodeType="withEffect">
                                  <p:stCondLst>
                                    <p:cond delay="0"/>
                                  </p:stCondLst>
                                  <p:iterate type="wd">
                                    <p:tmPct val="10000"/>
                                  </p:iterate>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2000"/>
                                        <p:tgtEl>
                                          <p:spTgt spid="8">
                                            <p:txEl>
                                              <p:pRg st="5" end="5"/>
                                            </p:txEl>
                                          </p:spTgt>
                                        </p:tgtEl>
                                      </p:cBhvr>
                                    </p:animEffect>
                                  </p:childTnLst>
                                </p:cTn>
                              </p:par>
                              <p:par>
                                <p:cTn id="29" presetID="10" presetClass="entr" presetSubtype="0" fill="hold" nodeType="withEffect">
                                  <p:stCondLst>
                                    <p:cond delay="0"/>
                                  </p:stCondLst>
                                  <p:iterate type="wd">
                                    <p:tmPct val="10000"/>
                                  </p:iterate>
                                  <p:childTnLst>
                                    <p:set>
                                      <p:cBhvr>
                                        <p:cTn id="30" dur="1" fill="hold">
                                          <p:stCondLst>
                                            <p:cond delay="0"/>
                                          </p:stCondLst>
                                        </p:cTn>
                                        <p:tgtEl>
                                          <p:spTgt spid="8">
                                            <p:txEl>
                                              <p:pRg st="6" end="6"/>
                                            </p:txEl>
                                          </p:spTgt>
                                        </p:tgtEl>
                                        <p:attrNameLst>
                                          <p:attrName>style.visibility</p:attrName>
                                        </p:attrNameLst>
                                      </p:cBhvr>
                                      <p:to>
                                        <p:strVal val="visible"/>
                                      </p:to>
                                    </p:set>
                                    <p:animEffect transition="in" filter="fade">
                                      <p:cBhvr>
                                        <p:cTn id="31" dur="2000"/>
                                        <p:tgtEl>
                                          <p:spTgt spid="8">
                                            <p:txEl>
                                              <p:pRg st="6" end="6"/>
                                            </p:txEl>
                                          </p:spTgt>
                                        </p:tgtEl>
                                      </p:cBhvr>
                                    </p:animEffect>
                                  </p:childTnLst>
                                </p:cTn>
                              </p:par>
                              <p:par>
                                <p:cTn id="32" presetID="10" presetClass="entr" presetSubtype="0" fill="hold" nodeType="withEffect">
                                  <p:stCondLst>
                                    <p:cond delay="0"/>
                                  </p:stCondLst>
                                  <p:iterate type="wd">
                                    <p:tmPct val="10000"/>
                                  </p:iterate>
                                  <p:childTnLst>
                                    <p:set>
                                      <p:cBhvr>
                                        <p:cTn id="33" dur="1" fill="hold">
                                          <p:stCondLst>
                                            <p:cond delay="0"/>
                                          </p:stCondLst>
                                        </p:cTn>
                                        <p:tgtEl>
                                          <p:spTgt spid="8">
                                            <p:txEl>
                                              <p:pRg st="7" end="7"/>
                                            </p:txEl>
                                          </p:spTgt>
                                        </p:tgtEl>
                                        <p:attrNameLst>
                                          <p:attrName>style.visibility</p:attrName>
                                        </p:attrNameLst>
                                      </p:cBhvr>
                                      <p:to>
                                        <p:strVal val="visible"/>
                                      </p:to>
                                    </p:set>
                                    <p:animEffect transition="in" filter="fade">
                                      <p:cBhvr>
                                        <p:cTn id="34" dur="2000"/>
                                        <p:tgtEl>
                                          <p:spTgt spid="8">
                                            <p:txEl>
                                              <p:pRg st="7" end="7"/>
                                            </p:txEl>
                                          </p:spTgt>
                                        </p:tgtEl>
                                      </p:cBhvr>
                                    </p:animEffect>
                                  </p:childTnLst>
                                </p:cTn>
                              </p:par>
                              <p:par>
                                <p:cTn id="35" presetID="10" presetClass="entr" presetSubtype="0" fill="hold" nodeType="withEffect">
                                  <p:stCondLst>
                                    <p:cond delay="0"/>
                                  </p:stCondLst>
                                  <p:iterate type="wd">
                                    <p:tmPct val="10000"/>
                                  </p:iterate>
                                  <p:childTnLst>
                                    <p:set>
                                      <p:cBhvr>
                                        <p:cTn id="36" dur="1" fill="hold">
                                          <p:stCondLst>
                                            <p:cond delay="0"/>
                                          </p:stCondLst>
                                        </p:cTn>
                                        <p:tgtEl>
                                          <p:spTgt spid="8">
                                            <p:txEl>
                                              <p:pRg st="8" end="8"/>
                                            </p:txEl>
                                          </p:spTgt>
                                        </p:tgtEl>
                                        <p:attrNameLst>
                                          <p:attrName>style.visibility</p:attrName>
                                        </p:attrNameLst>
                                      </p:cBhvr>
                                      <p:to>
                                        <p:strVal val="visible"/>
                                      </p:to>
                                    </p:set>
                                    <p:animEffect transition="in" filter="fade">
                                      <p:cBhvr>
                                        <p:cTn id="37" dur="2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latin typeface="Miriam Fixed" pitchFamily="49" charset="-79"/>
                <a:cs typeface="Miriam Fixed" pitchFamily="49" charset="-79"/>
              </a:rPr>
              <a:t>CONSERVATION OF WATER RESOURCES</a:t>
            </a:r>
            <a:br>
              <a:rPr lang="en-US" b="1" dirty="0" smtClean="0">
                <a:latin typeface="Miriam Fixed" pitchFamily="49" charset="-79"/>
                <a:cs typeface="Miriam Fixed" pitchFamily="49" charset="-79"/>
              </a:rPr>
            </a:br>
            <a:endParaRPr lang="en-US" b="1" dirty="0">
              <a:latin typeface="Miriam Fixed" pitchFamily="49" charset="-79"/>
              <a:cs typeface="Miriam Fixed" pitchFamily="49" charset="-79"/>
            </a:endParaRPr>
          </a:p>
        </p:txBody>
      </p:sp>
      <p:sp>
        <p:nvSpPr>
          <p:cNvPr id="3" name="Content Placeholder 2"/>
          <p:cNvSpPr>
            <a:spLocks noGrp="1"/>
          </p:cNvSpPr>
          <p:nvPr>
            <p:ph idx="1"/>
          </p:nvPr>
        </p:nvSpPr>
        <p:spPr/>
        <p:txBody>
          <a:bodyPr>
            <a:normAutofit/>
          </a:bodyPr>
          <a:lstStyle/>
          <a:p>
            <a:r>
              <a:rPr lang="en-US" sz="2000" b="1" dirty="0" smtClean="0">
                <a:latin typeface="Comic Sans MS" pitchFamily="66" charset="0"/>
              </a:rPr>
              <a:t>Use less water.</a:t>
            </a:r>
          </a:p>
          <a:p>
            <a:r>
              <a:rPr lang="en-US" sz="2000" b="1" dirty="0" smtClean="0">
                <a:latin typeface="Comic Sans MS" pitchFamily="66" charset="0"/>
              </a:rPr>
              <a:t>Use environmentally-friendly household products.</a:t>
            </a:r>
          </a:p>
          <a:p>
            <a:r>
              <a:rPr lang="en-US" sz="2000" b="1" dirty="0" smtClean="0">
                <a:latin typeface="Comic Sans MS" pitchFamily="66" charset="0"/>
              </a:rPr>
              <a:t>Apply natural pesticides and fertilizers.</a:t>
            </a:r>
          </a:p>
          <a:p>
            <a:r>
              <a:rPr lang="en-US" sz="2000" b="1" dirty="0" smtClean="0">
                <a:latin typeface="Comic Sans MS" pitchFamily="66" charset="0"/>
              </a:rPr>
              <a:t>Don’t litter.</a:t>
            </a:r>
          </a:p>
          <a:p>
            <a:r>
              <a:rPr lang="en-US" sz="2000" b="1" dirty="0" smtClean="0">
                <a:latin typeface="Comic Sans MS" pitchFamily="66" charset="0"/>
              </a:rPr>
              <a:t>Dispose off toxic products with care.</a:t>
            </a:r>
          </a:p>
          <a:p>
            <a:r>
              <a:rPr lang="en-US" sz="2000" b="1" dirty="0" smtClean="0">
                <a:latin typeface="Comic Sans MS" pitchFamily="66" charset="0"/>
              </a:rPr>
              <a:t>Prevent dumping of e-wastes and plastic wastes.</a:t>
            </a:r>
          </a:p>
          <a:p>
            <a:r>
              <a:rPr lang="en-US" sz="2000" b="1" dirty="0" smtClean="0">
                <a:latin typeface="Comic Sans MS" pitchFamily="66" charset="0"/>
              </a:rPr>
              <a:t>Stop over-</a:t>
            </a:r>
            <a:r>
              <a:rPr lang="en-US" sz="2000" b="1" dirty="0" err="1" smtClean="0">
                <a:latin typeface="Comic Sans MS" pitchFamily="66" charset="0"/>
              </a:rPr>
              <a:t>utilisation</a:t>
            </a:r>
            <a:r>
              <a:rPr lang="en-US" sz="2000" b="1" dirty="0" smtClean="0">
                <a:latin typeface="Comic Sans MS" pitchFamily="66" charset="0"/>
              </a:rPr>
              <a:t> and over-exploitation of water.</a:t>
            </a:r>
          </a:p>
          <a:p>
            <a:r>
              <a:rPr lang="en-US" sz="2000" b="1" dirty="0" smtClean="0">
                <a:latin typeface="Comic Sans MS" pitchFamily="66" charset="0"/>
              </a:rPr>
              <a:t>Adopt water harvesting.</a:t>
            </a:r>
          </a:p>
          <a:p>
            <a:pPr>
              <a:buNone/>
            </a:pPr>
            <a:endParaRPr lang="en-US" sz="2000" dirty="0" smtClean="0">
              <a:latin typeface="Comic Sans MS" pitchFamily="66" charset="0"/>
            </a:endParaRPr>
          </a:p>
          <a:p>
            <a:endParaRPr lang="en-US" sz="2000" dirty="0"/>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4)">
                                      <p:cBhvr>
                                        <p:cTn id="12" dur="2000"/>
                                        <p:tgtEl>
                                          <p:spTgt spid="3">
                                            <p:txEl>
                                              <p:pRg st="0" end="0"/>
                                            </p:txEl>
                                          </p:spTgt>
                                        </p:tgtEl>
                                      </p:cBhvr>
                                    </p:animEffect>
                                  </p:childTnLst>
                                </p:cTn>
                              </p:par>
                              <p:par>
                                <p:cTn id="13" presetID="21" presetClass="entr" presetSubtype="4" fill="hold" nodeType="withEffect">
                                  <p:stCondLst>
                                    <p:cond delay="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4)">
                                      <p:cBhvr>
                                        <p:cTn id="15" dur="2000"/>
                                        <p:tgtEl>
                                          <p:spTgt spid="3">
                                            <p:txEl>
                                              <p:pRg st="1" end="1"/>
                                            </p:txEl>
                                          </p:spTgt>
                                        </p:tgtEl>
                                      </p:cBhvr>
                                    </p:animEffect>
                                  </p:childTnLst>
                                </p:cTn>
                              </p:par>
                              <p:par>
                                <p:cTn id="16" presetID="21" presetClass="entr" presetSubtype="4" fill="hold" nodeType="withEffect">
                                  <p:stCondLst>
                                    <p:cond delay="0"/>
                                  </p:stCondLst>
                                  <p:iterate type="lt">
                                    <p:tmPct val="10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4)">
                                      <p:cBhvr>
                                        <p:cTn id="18" dur="2000"/>
                                        <p:tgtEl>
                                          <p:spTgt spid="3">
                                            <p:txEl>
                                              <p:pRg st="2" end="2"/>
                                            </p:txEl>
                                          </p:spTgt>
                                        </p:tgtEl>
                                      </p:cBhvr>
                                    </p:animEffect>
                                  </p:childTnLst>
                                </p:cTn>
                              </p:par>
                              <p:par>
                                <p:cTn id="19" presetID="21" presetClass="entr" presetSubtype="4" fill="hold" nodeType="withEffect">
                                  <p:stCondLst>
                                    <p:cond delay="0"/>
                                  </p:stCondLst>
                                  <p:iterate type="lt">
                                    <p:tmPct val="10000"/>
                                  </p:iterate>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4)">
                                      <p:cBhvr>
                                        <p:cTn id="21" dur="2000"/>
                                        <p:tgtEl>
                                          <p:spTgt spid="3">
                                            <p:txEl>
                                              <p:pRg st="3" end="3"/>
                                            </p:txEl>
                                          </p:spTgt>
                                        </p:tgtEl>
                                      </p:cBhvr>
                                    </p:animEffect>
                                  </p:childTnLst>
                                </p:cTn>
                              </p:par>
                              <p:par>
                                <p:cTn id="22" presetID="21" presetClass="entr" presetSubtype="4" fill="hold" nodeType="withEffect">
                                  <p:stCondLst>
                                    <p:cond delay="0"/>
                                  </p:stCondLst>
                                  <p:iterate type="lt">
                                    <p:tmPct val="10000"/>
                                  </p:iterate>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4)">
                                      <p:cBhvr>
                                        <p:cTn id="24" dur="2000"/>
                                        <p:tgtEl>
                                          <p:spTgt spid="3">
                                            <p:txEl>
                                              <p:pRg st="4" end="4"/>
                                            </p:txEl>
                                          </p:spTgt>
                                        </p:tgtEl>
                                      </p:cBhvr>
                                    </p:animEffect>
                                  </p:childTnLst>
                                </p:cTn>
                              </p:par>
                              <p:par>
                                <p:cTn id="25" presetID="21" presetClass="entr" presetSubtype="4" fill="hold" nodeType="withEffect">
                                  <p:stCondLst>
                                    <p:cond delay="0"/>
                                  </p:stCondLst>
                                  <p:iterate type="lt">
                                    <p:tmPct val="10000"/>
                                  </p:iterate>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4)">
                                      <p:cBhvr>
                                        <p:cTn id="27" dur="2000"/>
                                        <p:tgtEl>
                                          <p:spTgt spid="3">
                                            <p:txEl>
                                              <p:pRg st="5" end="5"/>
                                            </p:txEl>
                                          </p:spTgt>
                                        </p:tgtEl>
                                      </p:cBhvr>
                                    </p:animEffect>
                                  </p:childTnLst>
                                </p:cTn>
                              </p:par>
                              <p:par>
                                <p:cTn id="28" presetID="21" presetClass="entr" presetSubtype="4" fill="hold" nodeType="withEffect">
                                  <p:stCondLst>
                                    <p:cond delay="0"/>
                                  </p:stCondLst>
                                  <p:iterate type="lt">
                                    <p:tmPct val="10000"/>
                                  </p:iterate>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heel(4)">
                                      <p:cBhvr>
                                        <p:cTn id="30" dur="2000"/>
                                        <p:tgtEl>
                                          <p:spTgt spid="3">
                                            <p:txEl>
                                              <p:pRg st="6" end="6"/>
                                            </p:txEl>
                                          </p:spTgt>
                                        </p:tgtEl>
                                      </p:cBhvr>
                                    </p:animEffect>
                                  </p:childTnLst>
                                </p:cTn>
                              </p:par>
                              <p:par>
                                <p:cTn id="31" presetID="21" presetClass="entr" presetSubtype="4" fill="hold" nodeType="withEffect">
                                  <p:stCondLst>
                                    <p:cond delay="0"/>
                                  </p:stCondLst>
                                  <p:iterate type="lt">
                                    <p:tmPct val="10000"/>
                                  </p:iterate>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heel(4)">
                                      <p:cBhvr>
                                        <p:cTn id="3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latin typeface="Miriam Fixed" pitchFamily="49" charset="-79"/>
                <a:cs typeface="Miriam Fixed" pitchFamily="49" charset="-79"/>
              </a:rPr>
              <a:t>CONTROL MEASURES OF MINING</a:t>
            </a:r>
            <a:r>
              <a:rPr lang="en-US" b="1" dirty="0" smtClean="0"/>
              <a:t/>
            </a:r>
            <a:br>
              <a:rPr lang="en-US" b="1" dirty="0" smtClean="0"/>
            </a:br>
            <a:endParaRPr lang="en-US" b="1" dirty="0"/>
          </a:p>
        </p:txBody>
      </p:sp>
      <p:sp>
        <p:nvSpPr>
          <p:cNvPr id="3" name="Content Placeholder 2"/>
          <p:cNvSpPr>
            <a:spLocks noGrp="1"/>
          </p:cNvSpPr>
          <p:nvPr>
            <p:ph idx="1"/>
          </p:nvPr>
        </p:nvSpPr>
        <p:spPr/>
        <p:txBody>
          <a:bodyPr>
            <a:normAutofit/>
          </a:bodyPr>
          <a:lstStyle/>
          <a:p>
            <a:r>
              <a:rPr lang="en-US" sz="1600" b="1" dirty="0" smtClean="0">
                <a:latin typeface="Comic Sans MS" pitchFamily="66" charset="0"/>
              </a:rPr>
              <a:t>Reducing the consumption of minerals.</a:t>
            </a:r>
          </a:p>
          <a:p>
            <a:r>
              <a:rPr lang="en-US" sz="1600" b="1" dirty="0" smtClean="0">
                <a:latin typeface="Comic Sans MS" pitchFamily="66" charset="0"/>
              </a:rPr>
              <a:t>The efficiency of manufacturing processes can be increased to reduce the amount of new minerals required.</a:t>
            </a:r>
          </a:p>
          <a:p>
            <a:r>
              <a:rPr lang="en-US" sz="1600" b="1" dirty="0" smtClean="0">
                <a:latin typeface="Comic Sans MS" pitchFamily="66" charset="0"/>
              </a:rPr>
              <a:t>Substitution of other materials and processes with more environmentally friendly materials and processes.</a:t>
            </a:r>
          </a:p>
          <a:p>
            <a:r>
              <a:rPr lang="en-US" sz="1600" b="1" dirty="0" smtClean="0">
                <a:latin typeface="Comic Sans MS" pitchFamily="66" charset="0"/>
              </a:rPr>
              <a:t>Using recycled materials instead of mined materials.</a:t>
            </a:r>
          </a:p>
          <a:p>
            <a:r>
              <a:rPr lang="en-US" sz="1600" b="1" dirty="0" smtClean="0">
                <a:latin typeface="Comic Sans MS" pitchFamily="66" charset="0"/>
              </a:rPr>
              <a:t>Improving environmental performance at mines.</a:t>
            </a:r>
          </a:p>
          <a:p>
            <a:r>
              <a:rPr lang="en-US" sz="1600" b="1" dirty="0" smtClean="0">
                <a:latin typeface="Comic Sans MS" pitchFamily="66" charset="0"/>
              </a:rPr>
              <a:t>Legislation and regulations to reduce environmental impacts can be enacted and enforced.</a:t>
            </a:r>
          </a:p>
          <a:p>
            <a:r>
              <a:rPr lang="en-US" sz="1600" b="1" dirty="0" smtClean="0">
                <a:latin typeface="Comic Sans MS" pitchFamily="66" charset="0"/>
              </a:rPr>
              <a:t>Cleaning up abandoned mine sites.</a:t>
            </a:r>
          </a:p>
          <a:p>
            <a:r>
              <a:rPr lang="en-US" sz="1600" b="1" dirty="0" smtClean="0">
                <a:latin typeface="Comic Sans MS" pitchFamily="66" charset="0"/>
              </a:rPr>
              <a:t>Economic measures like tax shifting, can be introduced to provide incentives for practices like product substitution and disincentives for poor environmental performance.</a:t>
            </a:r>
          </a:p>
          <a:p>
            <a:r>
              <a:rPr lang="en-US" sz="1600" b="1" dirty="0" err="1" smtClean="0">
                <a:latin typeface="Comic Sans MS" pitchFamily="66" charset="0"/>
              </a:rPr>
              <a:t>Biomining</a:t>
            </a:r>
            <a:r>
              <a:rPr lang="en-US" sz="1600" b="1" dirty="0" smtClean="0">
                <a:latin typeface="Comic Sans MS" pitchFamily="66" charset="0"/>
              </a:rPr>
              <a:t> or bioleaching.</a:t>
            </a:r>
          </a:p>
          <a:p>
            <a:endParaRPr lang="en-US" sz="1600" b="1" dirty="0" smtClean="0">
              <a:latin typeface="Comic Sans MS" pitchFamily="66" charset="0"/>
            </a:endParaRPr>
          </a:p>
          <a:p>
            <a:endParaRPr lang="en-US" sz="2000" b="1" dirty="0" smtClean="0"/>
          </a:p>
          <a:p>
            <a:endParaRPr lang="en-US" sz="2000" b="1" dirty="0" smtClean="0"/>
          </a:p>
          <a:p>
            <a:endParaRPr lang="en-US" sz="2000" b="1" dirty="0" smtClean="0"/>
          </a:p>
          <a:p>
            <a:endParaRPr lang="en-US" sz="2000" dirty="0"/>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1"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3">
                                            <p:txEl>
                                              <p:pRg st="0" end="0"/>
                                            </p:txEl>
                                          </p:spTgt>
                                        </p:tgtEl>
                                        <p:attrNameLst>
                                          <p:attrName>ppt_y</p:attrName>
                                        </p:attrNameLst>
                                      </p:cBhvr>
                                      <p:tavLst>
                                        <p:tav tm="0">
                                          <p:val>
                                            <p:strVal val="0-#ppt_h/2"/>
                                          </p:val>
                                        </p:tav>
                                        <p:tav tm="100000">
                                          <p:val>
                                            <p:strVal val="#ppt_y"/>
                                          </p:val>
                                        </p:tav>
                                      </p:tavLst>
                                    </p:anim>
                                  </p:childTnLst>
                                </p:cTn>
                              </p:par>
                              <p:par>
                                <p:cTn id="14" presetID="7" presetClass="entr" presetSubtype="1" fill="hold" nodeType="with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0" fill="hold"/>
                                        <p:tgtEl>
                                          <p:spTgt spid="3">
                                            <p:txEl>
                                              <p:pRg st="1" end="1"/>
                                            </p:txEl>
                                          </p:spTgt>
                                        </p:tgtEl>
                                        <p:attrNameLst>
                                          <p:attrName>ppt_y</p:attrName>
                                        </p:attrNameLst>
                                      </p:cBhvr>
                                      <p:tavLst>
                                        <p:tav tm="0">
                                          <p:val>
                                            <p:strVal val="0-#ppt_h/2"/>
                                          </p:val>
                                        </p:tav>
                                        <p:tav tm="100000">
                                          <p:val>
                                            <p:strVal val="#ppt_y"/>
                                          </p:val>
                                        </p:tav>
                                      </p:tavLst>
                                    </p:anim>
                                  </p:childTnLst>
                                </p:cTn>
                              </p:par>
                              <p:par>
                                <p:cTn id="18" presetID="7" presetClass="entr" presetSubtype="1" fill="hold" nodeType="withEffect">
                                  <p:stCondLst>
                                    <p:cond delay="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0" fill="hold"/>
                                        <p:tgtEl>
                                          <p:spTgt spid="3">
                                            <p:txEl>
                                              <p:pRg st="2" end="2"/>
                                            </p:txEl>
                                          </p:spTgt>
                                        </p:tgtEl>
                                        <p:attrNameLst>
                                          <p:attrName>ppt_y</p:attrName>
                                        </p:attrNameLst>
                                      </p:cBhvr>
                                      <p:tavLst>
                                        <p:tav tm="0">
                                          <p:val>
                                            <p:strVal val="0-#ppt_h/2"/>
                                          </p:val>
                                        </p:tav>
                                        <p:tav tm="100000">
                                          <p:val>
                                            <p:strVal val="#ppt_y"/>
                                          </p:val>
                                        </p:tav>
                                      </p:tavLst>
                                    </p:anim>
                                  </p:childTnLst>
                                </p:cTn>
                              </p:par>
                              <p:par>
                                <p:cTn id="22" presetID="7" presetClass="entr" presetSubtype="1" fill="hold" nodeType="withEffect">
                                  <p:stCondLst>
                                    <p:cond delay="0"/>
                                  </p:stCondLst>
                                  <p:iterate type="lt">
                                    <p:tmPct val="10000"/>
                                  </p:iterate>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0" fill="hold"/>
                                        <p:tgtEl>
                                          <p:spTgt spid="3">
                                            <p:txEl>
                                              <p:pRg st="3" end="3"/>
                                            </p:txEl>
                                          </p:spTgt>
                                        </p:tgtEl>
                                        <p:attrNameLst>
                                          <p:attrName>ppt_y</p:attrName>
                                        </p:attrNameLst>
                                      </p:cBhvr>
                                      <p:tavLst>
                                        <p:tav tm="0">
                                          <p:val>
                                            <p:strVal val="0-#ppt_h/2"/>
                                          </p:val>
                                        </p:tav>
                                        <p:tav tm="100000">
                                          <p:val>
                                            <p:strVal val="#ppt_y"/>
                                          </p:val>
                                        </p:tav>
                                      </p:tavLst>
                                    </p:anim>
                                  </p:childTnLst>
                                </p:cTn>
                              </p:par>
                              <p:par>
                                <p:cTn id="26" presetID="7" presetClass="entr" presetSubtype="1" fill="hold" nodeType="withEffect">
                                  <p:stCondLst>
                                    <p:cond delay="0"/>
                                  </p:stCondLst>
                                  <p:iterate type="lt">
                                    <p:tmPct val="10000"/>
                                  </p:iterate>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5000" fill="hold"/>
                                        <p:tgtEl>
                                          <p:spTgt spid="3">
                                            <p:txEl>
                                              <p:pRg st="4" end="4"/>
                                            </p:txEl>
                                          </p:spTgt>
                                        </p:tgtEl>
                                        <p:attrNameLst>
                                          <p:attrName>ppt_y</p:attrName>
                                        </p:attrNameLst>
                                      </p:cBhvr>
                                      <p:tavLst>
                                        <p:tav tm="0">
                                          <p:val>
                                            <p:strVal val="0-#ppt_h/2"/>
                                          </p:val>
                                        </p:tav>
                                        <p:tav tm="100000">
                                          <p:val>
                                            <p:strVal val="#ppt_y"/>
                                          </p:val>
                                        </p:tav>
                                      </p:tavLst>
                                    </p:anim>
                                  </p:childTnLst>
                                </p:cTn>
                              </p:par>
                              <p:par>
                                <p:cTn id="30" presetID="7" presetClass="entr" presetSubtype="1" fill="hold" nodeType="withEffect">
                                  <p:stCondLst>
                                    <p:cond delay="0"/>
                                  </p:stCondLst>
                                  <p:iterate type="lt">
                                    <p:tmPct val="10000"/>
                                  </p:iterate>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0" fill="hold"/>
                                        <p:tgtEl>
                                          <p:spTgt spid="3">
                                            <p:txEl>
                                              <p:pRg st="5" end="5"/>
                                            </p:txEl>
                                          </p:spTgt>
                                        </p:tgtEl>
                                        <p:attrNameLst>
                                          <p:attrName>ppt_y</p:attrName>
                                        </p:attrNameLst>
                                      </p:cBhvr>
                                      <p:tavLst>
                                        <p:tav tm="0">
                                          <p:val>
                                            <p:strVal val="0-#ppt_h/2"/>
                                          </p:val>
                                        </p:tav>
                                        <p:tav tm="100000">
                                          <p:val>
                                            <p:strVal val="#ppt_y"/>
                                          </p:val>
                                        </p:tav>
                                      </p:tavLst>
                                    </p:anim>
                                  </p:childTnLst>
                                </p:cTn>
                              </p:par>
                              <p:par>
                                <p:cTn id="34" presetID="7" presetClass="entr" presetSubtype="1" fill="hold" nodeType="withEffect">
                                  <p:stCondLst>
                                    <p:cond delay="0"/>
                                  </p:stCondLst>
                                  <p:iterate type="lt">
                                    <p:tmPct val="10000"/>
                                  </p:iterate>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0" fill="hold"/>
                                        <p:tgtEl>
                                          <p:spTgt spid="3">
                                            <p:txEl>
                                              <p:pRg st="6" end="6"/>
                                            </p:txEl>
                                          </p:spTgt>
                                        </p:tgtEl>
                                        <p:attrNameLst>
                                          <p:attrName>ppt_y</p:attrName>
                                        </p:attrNameLst>
                                      </p:cBhvr>
                                      <p:tavLst>
                                        <p:tav tm="0">
                                          <p:val>
                                            <p:strVal val="0-#ppt_h/2"/>
                                          </p:val>
                                        </p:tav>
                                        <p:tav tm="100000">
                                          <p:val>
                                            <p:strVal val="#ppt_y"/>
                                          </p:val>
                                        </p:tav>
                                      </p:tavLst>
                                    </p:anim>
                                  </p:childTnLst>
                                </p:cTn>
                              </p:par>
                              <p:par>
                                <p:cTn id="38" presetID="7" presetClass="entr" presetSubtype="1" fill="hold" nodeType="withEffect">
                                  <p:stCondLst>
                                    <p:cond delay="0"/>
                                  </p:stCondLst>
                                  <p:iterate type="lt">
                                    <p:tmPct val="10000"/>
                                  </p:iterate>
                                  <p:childTnLst>
                                    <p:set>
                                      <p:cBhvr>
                                        <p:cTn id="39" dur="1" fill="hold">
                                          <p:stCondLst>
                                            <p:cond delay="0"/>
                                          </p:stCondLst>
                                        </p:cTn>
                                        <p:tgtEl>
                                          <p:spTgt spid="3">
                                            <p:txEl>
                                              <p:pRg st="7" end="7"/>
                                            </p:txEl>
                                          </p:spTgt>
                                        </p:tgtEl>
                                        <p:attrNameLst>
                                          <p:attrName>style.visibility</p:attrName>
                                        </p:attrNameLst>
                                      </p:cBhvr>
                                      <p:to>
                                        <p:strVal val="visible"/>
                                      </p:to>
                                    </p:set>
                                    <p:anim calcmode="lin" valueType="num">
                                      <p:cBhvr additive="base">
                                        <p:cTn id="40" dur="5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1" dur="5000" fill="hold"/>
                                        <p:tgtEl>
                                          <p:spTgt spid="3">
                                            <p:txEl>
                                              <p:pRg st="7" end="7"/>
                                            </p:txEl>
                                          </p:spTgt>
                                        </p:tgtEl>
                                        <p:attrNameLst>
                                          <p:attrName>ppt_y</p:attrName>
                                        </p:attrNameLst>
                                      </p:cBhvr>
                                      <p:tavLst>
                                        <p:tav tm="0">
                                          <p:val>
                                            <p:strVal val="0-#ppt_h/2"/>
                                          </p:val>
                                        </p:tav>
                                        <p:tav tm="100000">
                                          <p:val>
                                            <p:strVal val="#ppt_y"/>
                                          </p:val>
                                        </p:tav>
                                      </p:tavLst>
                                    </p:anim>
                                  </p:childTnLst>
                                </p:cTn>
                              </p:par>
                              <p:par>
                                <p:cTn id="42" presetID="7" presetClass="entr" presetSubtype="1" fill="hold" nodeType="withEffect">
                                  <p:stCondLst>
                                    <p:cond delay="0"/>
                                  </p:stCondLst>
                                  <p:iterate type="lt">
                                    <p:tmPct val="10000"/>
                                  </p:iterate>
                                  <p:childTnLst>
                                    <p:set>
                                      <p:cBhvr>
                                        <p:cTn id="43" dur="1" fill="hold">
                                          <p:stCondLst>
                                            <p:cond delay="0"/>
                                          </p:stCondLst>
                                        </p:cTn>
                                        <p:tgtEl>
                                          <p:spTgt spid="3">
                                            <p:txEl>
                                              <p:pRg st="8" end="8"/>
                                            </p:txEl>
                                          </p:spTgt>
                                        </p:tgtEl>
                                        <p:attrNameLst>
                                          <p:attrName>style.visibility</p:attrName>
                                        </p:attrNameLst>
                                      </p:cBhvr>
                                      <p:to>
                                        <p:strVal val="visible"/>
                                      </p:to>
                                    </p:set>
                                    <p:anim calcmode="lin" valueType="num">
                                      <p:cBhvr additive="base">
                                        <p:cTn id="44" dur="5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5" dur="5000" fill="hold"/>
                                        <p:tgtEl>
                                          <p:spTgt spid="3">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Miriam Fixed" pitchFamily="49" charset="-79"/>
                <a:cs typeface="Miriam Fixed" pitchFamily="49" charset="-79"/>
              </a:rPr>
              <a:t>PREVENTIVE MEASURES OF MODERN METHODS OF CULTIVATION</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p:txBody>
          <a:bodyPr>
            <a:normAutofit/>
          </a:bodyPr>
          <a:lstStyle/>
          <a:p>
            <a:r>
              <a:rPr lang="en-US" sz="1600" b="1" dirty="0" smtClean="0">
                <a:latin typeface="Comic Sans MS" pitchFamily="66" charset="0"/>
              </a:rPr>
              <a:t>Green Revolution introduced by Norman </a:t>
            </a:r>
            <a:r>
              <a:rPr lang="en-US" sz="1600" b="1" dirty="0" err="1" smtClean="0">
                <a:latin typeface="Comic Sans MS" pitchFamily="66" charset="0"/>
              </a:rPr>
              <a:t>Borlang</a:t>
            </a:r>
            <a:r>
              <a:rPr lang="en-US" sz="1600" b="1" dirty="0" smtClean="0">
                <a:latin typeface="Comic Sans MS" pitchFamily="66" charset="0"/>
              </a:rPr>
              <a:t>.</a:t>
            </a:r>
          </a:p>
          <a:p>
            <a:r>
              <a:rPr lang="en-US" sz="1600" b="1" dirty="0" smtClean="0">
                <a:latin typeface="Comic Sans MS" pitchFamily="66" charset="0"/>
              </a:rPr>
              <a:t>Organic farming.</a:t>
            </a:r>
          </a:p>
          <a:p>
            <a:r>
              <a:rPr lang="en-US" sz="1600" b="1" dirty="0" smtClean="0">
                <a:latin typeface="Comic Sans MS" pitchFamily="66" charset="0"/>
              </a:rPr>
              <a:t>Organic farming is the combination of traditional farming practices with modern techniques</a:t>
            </a:r>
          </a:p>
          <a:p>
            <a:r>
              <a:rPr lang="en-US" sz="1600" b="1" dirty="0" smtClean="0">
                <a:latin typeface="Comic Sans MS" pitchFamily="66" charset="0"/>
              </a:rPr>
              <a:t>Mulching: Layering or adding dry leaves, soil and water which increases the soil fertility.</a:t>
            </a:r>
          </a:p>
          <a:p>
            <a:r>
              <a:rPr lang="en-US" sz="1600" b="1" dirty="0" smtClean="0">
                <a:latin typeface="Comic Sans MS" pitchFamily="66" charset="0"/>
              </a:rPr>
              <a:t>Composting: Conversion of complex materials into simpler forms by the aid of micro organisms.</a:t>
            </a:r>
          </a:p>
          <a:p>
            <a:r>
              <a:rPr lang="en-US" sz="1600" b="1" dirty="0" smtClean="0">
                <a:latin typeface="Comic Sans MS" pitchFamily="66" charset="0"/>
              </a:rPr>
              <a:t>Crop rotation: Leguminous plants are planted to add nutrients to soil and avoid pesticides.</a:t>
            </a:r>
          </a:p>
          <a:p>
            <a:r>
              <a:rPr lang="en-US" sz="1600" b="1" dirty="0" smtClean="0">
                <a:latin typeface="Comic Sans MS" pitchFamily="66" charset="0"/>
              </a:rPr>
              <a:t>Terrace/Contour farming: To avoid water problems and soil erosion, we develop small trenches near the plant so that water stays near the plant. </a:t>
            </a:r>
          </a:p>
          <a:p>
            <a:endParaRPr lang="en-US" sz="1600" b="1" dirty="0" smtClean="0">
              <a:latin typeface="Comic Sans MS" pitchFamily="66" charset="0"/>
            </a:endParaRPr>
          </a:p>
          <a:p>
            <a:pPr>
              <a:buNone/>
            </a:pPr>
            <a:endParaRPr lang="en-US" sz="2000" dirty="0"/>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0-#ppt_w/2"/>
                                          </p:val>
                                        </p:tav>
                                        <p:tav tm="100000">
                                          <p:val>
                                            <p:strVal val="#ppt_x"/>
                                          </p:val>
                                        </p:tav>
                                      </p:tavLst>
                                    </p:anim>
                                    <p:anim calcmode="lin" valueType="num">
                                      <p:cBhvr additive="base">
                                        <p:cTn id="8" dur="5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nodeType="clickEffect">
                                  <p:stCondLst>
                                    <p:cond delay="0"/>
                                  </p:stCondLst>
                                  <p:iterate type="wd">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4)">
                                      <p:cBhvr>
                                        <p:cTn id="13" dur="2000"/>
                                        <p:tgtEl>
                                          <p:spTgt spid="3">
                                            <p:txEl>
                                              <p:pRg st="0" end="0"/>
                                            </p:txEl>
                                          </p:spTgt>
                                        </p:tgtEl>
                                      </p:cBhvr>
                                    </p:animEffect>
                                  </p:childTnLst>
                                </p:cTn>
                              </p:par>
                              <p:par>
                                <p:cTn id="14" presetID="21" presetClass="entr" presetSubtype="4" fill="hold" nodeType="withEffect">
                                  <p:stCondLst>
                                    <p:cond delay="0"/>
                                  </p:stCondLst>
                                  <p:iterate type="wd">
                                    <p:tmPct val="10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heel(4)">
                                      <p:cBhvr>
                                        <p:cTn id="16" dur="2000"/>
                                        <p:tgtEl>
                                          <p:spTgt spid="3">
                                            <p:txEl>
                                              <p:pRg st="1" end="1"/>
                                            </p:txEl>
                                          </p:spTgt>
                                        </p:tgtEl>
                                      </p:cBhvr>
                                    </p:animEffect>
                                  </p:childTnLst>
                                </p:cTn>
                              </p:par>
                              <p:par>
                                <p:cTn id="17" presetID="21" presetClass="entr" presetSubtype="4" fill="hold" nodeType="withEffect">
                                  <p:stCondLst>
                                    <p:cond delay="0"/>
                                  </p:stCondLst>
                                  <p:iterate type="wd">
                                    <p:tmPct val="10000"/>
                                  </p:iterate>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4)">
                                      <p:cBhvr>
                                        <p:cTn id="19" dur="2000"/>
                                        <p:tgtEl>
                                          <p:spTgt spid="3">
                                            <p:txEl>
                                              <p:pRg st="2" end="2"/>
                                            </p:txEl>
                                          </p:spTgt>
                                        </p:tgtEl>
                                      </p:cBhvr>
                                    </p:animEffect>
                                  </p:childTnLst>
                                </p:cTn>
                              </p:par>
                              <p:par>
                                <p:cTn id="20" presetID="21" presetClass="entr" presetSubtype="4" fill="hold" nodeType="withEffect">
                                  <p:stCondLst>
                                    <p:cond delay="0"/>
                                  </p:stCondLst>
                                  <p:iterate type="wd">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4)">
                                      <p:cBhvr>
                                        <p:cTn id="22" dur="2000"/>
                                        <p:tgtEl>
                                          <p:spTgt spid="3">
                                            <p:txEl>
                                              <p:pRg st="3" end="3"/>
                                            </p:txEl>
                                          </p:spTgt>
                                        </p:tgtEl>
                                      </p:cBhvr>
                                    </p:animEffect>
                                  </p:childTnLst>
                                </p:cTn>
                              </p:par>
                              <p:par>
                                <p:cTn id="23" presetID="21" presetClass="entr" presetSubtype="4" fill="hold" nodeType="withEffect">
                                  <p:stCondLst>
                                    <p:cond delay="0"/>
                                  </p:stCondLst>
                                  <p:iterate type="wd">
                                    <p:tmPct val="10000"/>
                                  </p:iterate>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heel(4)">
                                      <p:cBhvr>
                                        <p:cTn id="25" dur="2000"/>
                                        <p:tgtEl>
                                          <p:spTgt spid="3">
                                            <p:txEl>
                                              <p:pRg st="4" end="4"/>
                                            </p:txEl>
                                          </p:spTgt>
                                        </p:tgtEl>
                                      </p:cBhvr>
                                    </p:animEffect>
                                  </p:childTnLst>
                                </p:cTn>
                              </p:par>
                              <p:par>
                                <p:cTn id="26" presetID="21" presetClass="entr" presetSubtype="4" fill="hold" nodeType="withEffect">
                                  <p:stCondLst>
                                    <p:cond delay="0"/>
                                  </p:stCondLst>
                                  <p:iterate type="wd">
                                    <p:tmPct val="10000"/>
                                  </p:iterate>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heel(4)">
                                      <p:cBhvr>
                                        <p:cTn id="28" dur="2000"/>
                                        <p:tgtEl>
                                          <p:spTgt spid="3">
                                            <p:txEl>
                                              <p:pRg st="5" end="5"/>
                                            </p:txEl>
                                          </p:spTgt>
                                        </p:tgtEl>
                                      </p:cBhvr>
                                    </p:animEffect>
                                  </p:childTnLst>
                                </p:cTn>
                              </p:par>
                              <p:par>
                                <p:cTn id="29" presetID="21" presetClass="entr" presetSubtype="4" fill="hold" nodeType="withEffect">
                                  <p:stCondLst>
                                    <p:cond delay="0"/>
                                  </p:stCondLst>
                                  <p:iterate type="wd">
                                    <p:tmPct val="10000"/>
                                  </p:iterate>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4)">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Miriam Fixed" pitchFamily="49" charset="-79"/>
                <a:cs typeface="Miriam Fixed" pitchFamily="49" charset="-79"/>
              </a:rPr>
              <a:t>MEASURES TO PREVENT SOIL EROSION AND MAN INDUCED EARTHQUAKES</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p:txBody>
          <a:bodyPr>
            <a:noAutofit/>
          </a:bodyPr>
          <a:lstStyle/>
          <a:p>
            <a:r>
              <a:rPr lang="en-US" sz="1400" b="1" dirty="0" smtClean="0">
                <a:latin typeface="Comic Sans MS" pitchFamily="66" charset="0"/>
              </a:rPr>
              <a:t>Prevent soil erosion by planting vegetation, trees, ground cover, shrubs and other plants. Roots from these plants will help hold soil in place on the ground. Soil will not blow away due to wind, or be washed away from rain as easily.</a:t>
            </a:r>
          </a:p>
          <a:p>
            <a:r>
              <a:rPr lang="en-US" sz="1400" b="1" dirty="0" smtClean="0">
                <a:latin typeface="Comic Sans MS" pitchFamily="66" charset="0"/>
              </a:rPr>
              <a:t>Create windbreaks, which are barrier rows planted along the windward exposure of a plot of land. Windbreaks made out of trees, such as evergreen trees or bushes help prevent erosion by preventing wind from blowing across your land.</a:t>
            </a:r>
          </a:p>
          <a:p>
            <a:r>
              <a:rPr lang="en-US" sz="1400" b="1" dirty="0" smtClean="0">
                <a:latin typeface="Comic Sans MS" pitchFamily="66" charset="0"/>
              </a:rPr>
              <a:t>Grow cover crops on farm land. When land is not being used during the off season, cover crops can help prevent soil erosion due to wind and rain. Legumes (beans) are often used as cover crops.</a:t>
            </a:r>
          </a:p>
          <a:p>
            <a:r>
              <a:rPr lang="en-US" sz="1400" b="1" dirty="0" smtClean="0">
                <a:latin typeface="Comic Sans MS" pitchFamily="66" charset="0"/>
              </a:rPr>
              <a:t>Apply mulch to retain moisture and also help prevent soil erosion. Topsoil is not as likely to be washed or blown away when it is covered by mulch. Mulch is often used in flower beds.</a:t>
            </a:r>
          </a:p>
          <a:p>
            <a:r>
              <a:rPr lang="en-US" sz="1400" b="1" dirty="0" smtClean="0">
                <a:latin typeface="Comic Sans MS" pitchFamily="66" charset="0"/>
              </a:rPr>
              <a:t>Construct surface runoff barriers, such as edging made of bricks or stones, can help prevent soil erosion by minimizing runoff. If runoff is minimized, soil is less likely to be carried away by groundwater runoff.</a:t>
            </a:r>
          </a:p>
          <a:p>
            <a:r>
              <a:rPr lang="en-US" sz="1400" b="1" dirty="0" smtClean="0">
                <a:latin typeface="Comic Sans MS" pitchFamily="66" charset="0"/>
              </a:rPr>
              <a:t>Use contour farming when farming on sloped areas. This conservation technique is to follow the actual topography of a slope when planting crops. Using the natural lay of the land in this way can also prevent soil erosion.</a:t>
            </a:r>
          </a:p>
          <a:p>
            <a:r>
              <a:rPr lang="en-US" sz="1400" b="1" dirty="0" smtClean="0">
                <a:latin typeface="Comic Sans MS" pitchFamily="66" charset="0"/>
              </a:rPr>
              <a:t>Try terrace farming and gardening to decrease groundwater runoff. Create nearly level layers of crops on a hillside.</a:t>
            </a:r>
            <a:br>
              <a:rPr lang="en-US" sz="1400" b="1" dirty="0" smtClean="0">
                <a:latin typeface="Comic Sans MS" pitchFamily="66" charset="0"/>
              </a:rPr>
            </a:br>
            <a:r>
              <a:rPr lang="en-US" sz="1400" b="1" dirty="0" smtClean="0">
                <a:latin typeface="Comic Sans MS" pitchFamily="66" charset="0"/>
              </a:rPr>
              <a:t/>
            </a:r>
            <a:br>
              <a:rPr lang="en-US" sz="1400" b="1" dirty="0" smtClean="0">
                <a:latin typeface="Comic Sans MS" pitchFamily="66" charset="0"/>
              </a:rPr>
            </a:br>
            <a:r>
              <a:rPr lang="en-US" sz="1600" dirty="0" smtClean="0">
                <a:latin typeface="Comic Sans MS" pitchFamily="66" charset="0"/>
              </a:rPr>
              <a:t/>
            </a:r>
            <a:br>
              <a:rPr lang="en-US" sz="1600" dirty="0" smtClean="0">
                <a:latin typeface="Comic Sans MS" pitchFamily="66" charset="0"/>
              </a:rPr>
            </a:br>
            <a:endParaRPr lang="en-US" sz="1600" dirty="0">
              <a:latin typeface="Comic Sans MS" pitchFamily="66"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iterate type="wd">
                                    <p:tmPct val="10000"/>
                                  </p:iterate>
                                  <p:childTnLst>
                                    <p:animRot by="21600000">
                                      <p:cBhvr>
                                        <p:cTn id="11" dur="2000" fill="hold"/>
                                        <p:tgtEl>
                                          <p:spTgt spid="3">
                                            <p:txEl>
                                              <p:pRg st="0" end="0"/>
                                            </p:txEl>
                                          </p:spTgt>
                                        </p:tgtEl>
                                        <p:attrNameLst>
                                          <p:attrName>r</p:attrName>
                                        </p:attrNameLst>
                                      </p:cBhvr>
                                    </p:animRot>
                                  </p:childTnLst>
                                </p:cTn>
                              </p:par>
                              <p:par>
                                <p:cTn id="12" presetID="8" presetClass="emph" presetSubtype="0" fill="hold" nodeType="withEffect">
                                  <p:stCondLst>
                                    <p:cond delay="0"/>
                                  </p:stCondLst>
                                  <p:iterate type="wd">
                                    <p:tmPct val="10000"/>
                                  </p:iterate>
                                  <p:childTnLst>
                                    <p:animRot by="21600000">
                                      <p:cBhvr>
                                        <p:cTn id="13" dur="2000" fill="hold"/>
                                        <p:tgtEl>
                                          <p:spTgt spid="3">
                                            <p:txEl>
                                              <p:pRg st="1" end="1"/>
                                            </p:txEl>
                                          </p:spTgt>
                                        </p:tgtEl>
                                        <p:attrNameLst>
                                          <p:attrName>r</p:attrName>
                                        </p:attrNameLst>
                                      </p:cBhvr>
                                    </p:animRot>
                                  </p:childTnLst>
                                </p:cTn>
                              </p:par>
                              <p:par>
                                <p:cTn id="14" presetID="8" presetClass="emph" presetSubtype="0" fill="hold" nodeType="withEffect">
                                  <p:stCondLst>
                                    <p:cond delay="0"/>
                                  </p:stCondLst>
                                  <p:iterate type="wd">
                                    <p:tmPct val="10000"/>
                                  </p:iterate>
                                  <p:childTnLst>
                                    <p:animRot by="21600000">
                                      <p:cBhvr>
                                        <p:cTn id="15" dur="2000" fill="hold"/>
                                        <p:tgtEl>
                                          <p:spTgt spid="3">
                                            <p:txEl>
                                              <p:pRg st="2" end="2"/>
                                            </p:txEl>
                                          </p:spTgt>
                                        </p:tgtEl>
                                        <p:attrNameLst>
                                          <p:attrName>r</p:attrName>
                                        </p:attrNameLst>
                                      </p:cBhvr>
                                    </p:animRot>
                                  </p:childTnLst>
                                </p:cTn>
                              </p:par>
                              <p:par>
                                <p:cTn id="16" presetID="8" presetClass="emph" presetSubtype="0" fill="hold" nodeType="withEffect">
                                  <p:stCondLst>
                                    <p:cond delay="0"/>
                                  </p:stCondLst>
                                  <p:iterate type="wd">
                                    <p:tmPct val="10000"/>
                                  </p:iterate>
                                  <p:childTnLst>
                                    <p:animRot by="21600000">
                                      <p:cBhvr>
                                        <p:cTn id="17" dur="2000" fill="hold"/>
                                        <p:tgtEl>
                                          <p:spTgt spid="3">
                                            <p:txEl>
                                              <p:pRg st="3" end="3"/>
                                            </p:txEl>
                                          </p:spTgt>
                                        </p:tgtEl>
                                        <p:attrNameLst>
                                          <p:attrName>r</p:attrName>
                                        </p:attrNameLst>
                                      </p:cBhvr>
                                    </p:animRot>
                                  </p:childTnLst>
                                </p:cTn>
                              </p:par>
                              <p:par>
                                <p:cTn id="18" presetID="8" presetClass="emph" presetSubtype="0" fill="hold" nodeType="withEffect">
                                  <p:stCondLst>
                                    <p:cond delay="0"/>
                                  </p:stCondLst>
                                  <p:iterate type="wd">
                                    <p:tmPct val="10000"/>
                                  </p:iterate>
                                  <p:childTnLst>
                                    <p:animRot by="21600000">
                                      <p:cBhvr>
                                        <p:cTn id="19" dur="2000" fill="hold"/>
                                        <p:tgtEl>
                                          <p:spTgt spid="3">
                                            <p:txEl>
                                              <p:pRg st="4" end="4"/>
                                            </p:txEl>
                                          </p:spTgt>
                                        </p:tgtEl>
                                        <p:attrNameLst>
                                          <p:attrName>r</p:attrName>
                                        </p:attrNameLst>
                                      </p:cBhvr>
                                    </p:animRot>
                                  </p:childTnLst>
                                </p:cTn>
                              </p:par>
                              <p:par>
                                <p:cTn id="20" presetID="8" presetClass="emph" presetSubtype="0" fill="hold" nodeType="withEffect">
                                  <p:stCondLst>
                                    <p:cond delay="0"/>
                                  </p:stCondLst>
                                  <p:iterate type="wd">
                                    <p:tmPct val="10000"/>
                                  </p:iterate>
                                  <p:childTnLst>
                                    <p:animRot by="21600000">
                                      <p:cBhvr>
                                        <p:cTn id="21" dur="2000" fill="hold"/>
                                        <p:tgtEl>
                                          <p:spTgt spid="3">
                                            <p:txEl>
                                              <p:pRg st="5" end="5"/>
                                            </p:txEl>
                                          </p:spTgt>
                                        </p:tgtEl>
                                        <p:attrNameLst>
                                          <p:attrName>r</p:attrName>
                                        </p:attrNameLst>
                                      </p:cBhvr>
                                    </p:animRot>
                                  </p:childTnLst>
                                </p:cTn>
                              </p:par>
                              <p:par>
                                <p:cTn id="22" presetID="8" presetClass="emph" presetSubtype="0" fill="hold" nodeType="withEffect">
                                  <p:stCondLst>
                                    <p:cond delay="0"/>
                                  </p:stCondLst>
                                  <p:iterate type="wd">
                                    <p:tmPct val="10000"/>
                                  </p:iterate>
                                  <p:childTnLst>
                                    <p:animRot by="21600000">
                                      <p:cBhvr>
                                        <p:cTn id="23" dur="2000" fill="hold"/>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Miriam Fixed" pitchFamily="49" charset="-79"/>
                <a:cs typeface="Miriam Fixed" pitchFamily="49" charset="-79"/>
              </a:rPr>
              <a:t>Measures to conserve energy</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p:txBody>
          <a:bodyPr>
            <a:normAutofit/>
          </a:bodyPr>
          <a:lstStyle/>
          <a:p>
            <a:r>
              <a:rPr lang="en-US" sz="1400" b="1" dirty="0" smtClean="0">
                <a:latin typeface="Comic Sans MS" pitchFamily="66" charset="0"/>
                <a:cs typeface="Arabic Typesetting" pitchFamily="66" charset="-78"/>
              </a:rPr>
              <a:t>Do not leave your Air Conditioner on while you are out or it is simply not needed. In fact it is estimated that your Air Conditioner wastes about $0.25 worth of energy in one hour.</a:t>
            </a:r>
          </a:p>
          <a:p>
            <a:r>
              <a:rPr lang="en-US" sz="1400" b="1" dirty="0" smtClean="0">
                <a:latin typeface="Comic Sans MS" pitchFamily="66" charset="0"/>
                <a:cs typeface="Arabic Typesetting" pitchFamily="66" charset="-78"/>
              </a:rPr>
              <a:t>A simple thing as a light switch can effect your consumption rate. Buy a dimmer, which allows you to select the brightness of your light. Which can help you use less of energy but not turning the light bulb on all the way.</a:t>
            </a:r>
          </a:p>
          <a:p>
            <a:r>
              <a:rPr lang="en-US" sz="1400" b="1" dirty="0" smtClean="0">
                <a:latin typeface="Comic Sans MS" pitchFamily="66" charset="0"/>
                <a:cs typeface="Arabic Typesetting" pitchFamily="66" charset="-78"/>
              </a:rPr>
              <a:t>Purchase fluorescent light bulbs. They not only are brighter, but they also last up to 10 times longer then a usual bulb while consuming a quarter of the power.</a:t>
            </a:r>
          </a:p>
          <a:p>
            <a:r>
              <a:rPr lang="en-US" sz="1400" b="1" dirty="0" smtClean="0">
                <a:latin typeface="Comic Sans MS" pitchFamily="66" charset="0"/>
                <a:cs typeface="Arabic Typesetting" pitchFamily="66" charset="-78"/>
              </a:rPr>
              <a:t>Insulate your windows. Heat can easily escape your home through cracks and opening in walls and windows. Spending some cash insulating, can lead to huge savings in the long run.</a:t>
            </a:r>
          </a:p>
          <a:p>
            <a:r>
              <a:rPr lang="en-US" sz="1400" b="1" dirty="0" smtClean="0">
                <a:latin typeface="Comic Sans MS" pitchFamily="66" charset="0"/>
                <a:cs typeface="Arabic Typesetting" pitchFamily="66" charset="-78"/>
              </a:rPr>
              <a:t>Turn your appliances, especially the computer off when you are not using it. Waiting 5 minuets for it to turn on beats the enormous amount of money that you will save on your bill at the end of the month.</a:t>
            </a: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par>
                                <p:cTn id="13" presetID="8" presetClass="entr" presetSubtype="16" fill="hold" nodeType="withEffect">
                                  <p:stCondLst>
                                    <p:cond delay="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amond(in)">
                                      <p:cBhvr>
                                        <p:cTn id="15" dur="2000"/>
                                        <p:tgtEl>
                                          <p:spTgt spid="3">
                                            <p:txEl>
                                              <p:pRg st="1" end="1"/>
                                            </p:txEl>
                                          </p:spTgt>
                                        </p:tgtEl>
                                      </p:cBhvr>
                                    </p:animEffect>
                                  </p:childTnLst>
                                </p:cTn>
                              </p:par>
                              <p:par>
                                <p:cTn id="16" presetID="8" presetClass="entr" presetSubtype="16" fill="hold" nodeType="withEffect">
                                  <p:stCondLst>
                                    <p:cond delay="0"/>
                                  </p:stCondLst>
                                  <p:iterate type="lt">
                                    <p:tmPct val="10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amond(in)">
                                      <p:cBhvr>
                                        <p:cTn id="18" dur="2000"/>
                                        <p:tgtEl>
                                          <p:spTgt spid="3">
                                            <p:txEl>
                                              <p:pRg st="2" end="2"/>
                                            </p:txEl>
                                          </p:spTgt>
                                        </p:tgtEl>
                                      </p:cBhvr>
                                    </p:animEffect>
                                  </p:childTnLst>
                                </p:cTn>
                              </p:par>
                              <p:par>
                                <p:cTn id="19" presetID="8" presetClass="entr" presetSubtype="16" fill="hold" nodeType="withEffect">
                                  <p:stCondLst>
                                    <p:cond delay="0"/>
                                  </p:stCondLst>
                                  <p:iterate type="lt">
                                    <p:tmPct val="10000"/>
                                  </p:iterate>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amond(in)">
                                      <p:cBhvr>
                                        <p:cTn id="21" dur="2000"/>
                                        <p:tgtEl>
                                          <p:spTgt spid="3">
                                            <p:txEl>
                                              <p:pRg st="3" end="3"/>
                                            </p:txEl>
                                          </p:spTgt>
                                        </p:tgtEl>
                                      </p:cBhvr>
                                    </p:animEffect>
                                  </p:childTnLst>
                                </p:cTn>
                              </p:par>
                              <p:par>
                                <p:cTn id="22" presetID="8" presetClass="entr" presetSubtype="16" fill="hold" nodeType="withEffect">
                                  <p:stCondLst>
                                    <p:cond delay="0"/>
                                  </p:stCondLst>
                                  <p:iterate type="lt">
                                    <p:tmPct val="10000"/>
                                  </p:iterate>
                                  <p:childTnLst>
                                    <p:set>
                                      <p:cBhvr>
                                        <p:cTn id="23" dur="1" fill="hold">
                                          <p:stCondLst>
                                            <p:cond delay="0"/>
                                          </p:stCondLst>
                                        </p:cTn>
                                        <p:tgtEl>
                                          <p:spTgt spid="3">
                                            <p:txEl>
                                              <p:pRg st="4" end="4"/>
                                            </p:txEl>
                                          </p:spTgt>
                                        </p:tgtEl>
                                        <p:attrNameLst>
                                          <p:attrName>style.visibility</p:attrName>
                                        </p:attrNameLst>
                                      </p:cBhvr>
                                      <p:to>
                                        <p:strVal val="visible"/>
                                      </p:to>
                                    </p:set>
                                    <p:animEffect transition="in" filter="diamond(in)">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iriam Fixed" pitchFamily="49" charset="-79"/>
                <a:cs typeface="Miriam Fixed" pitchFamily="49" charset="-79"/>
              </a:rPr>
              <a:t>               conclusion</a:t>
            </a:r>
            <a:endParaRPr lang="en-US" b="1" dirty="0">
              <a:latin typeface="Miriam Fixed" pitchFamily="49" charset="-79"/>
              <a:cs typeface="Miriam Fixed" pitchFamily="49" charset="-79"/>
            </a:endParaRPr>
          </a:p>
        </p:txBody>
      </p:sp>
      <p:sp>
        <p:nvSpPr>
          <p:cNvPr id="3" name="Content Placeholder 2"/>
          <p:cNvSpPr>
            <a:spLocks noGrp="1"/>
          </p:cNvSpPr>
          <p:nvPr>
            <p:ph idx="1"/>
          </p:nvPr>
        </p:nvSpPr>
        <p:spPr>
          <a:xfrm>
            <a:off x="304800" y="1524000"/>
            <a:ext cx="8686800" cy="4525963"/>
          </a:xfrm>
        </p:spPr>
        <p:txBody>
          <a:bodyPr>
            <a:normAutofit/>
          </a:bodyPr>
          <a:lstStyle/>
          <a:p>
            <a:r>
              <a:rPr lang="en-US" sz="1800" b="1" dirty="0" smtClean="0">
                <a:latin typeface="Comic Sans MS" pitchFamily="66" charset="0"/>
                <a:cs typeface="Arabic Typesetting" pitchFamily="66" charset="-78"/>
              </a:rPr>
              <a:t>The environment we live in is a beautiful place. Let us not pollute it for our selfish needs.</a:t>
            </a:r>
          </a:p>
          <a:p>
            <a:r>
              <a:rPr lang="en-US" sz="1800" b="1" dirty="0" smtClean="0">
                <a:latin typeface="Comic Sans MS" pitchFamily="66" charset="0"/>
                <a:cs typeface="Arabic Typesetting" pitchFamily="66" charset="-78"/>
              </a:rPr>
              <a:t>It is our responsibility to give the next generation a better, hygienic future and to preserve energy for future use.</a:t>
            </a:r>
          </a:p>
          <a:p>
            <a:r>
              <a:rPr lang="en-US" sz="1800" b="1" dirty="0" smtClean="0">
                <a:latin typeface="Comic Sans MS" pitchFamily="66" charset="0"/>
                <a:cs typeface="Arabic Typesetting" pitchFamily="66" charset="-78"/>
              </a:rPr>
              <a:t>It is high time to take a step forward to curb the environmental pollution and make it a place suitable for better standards of living.</a:t>
            </a:r>
          </a:p>
          <a:p>
            <a:r>
              <a:rPr lang="en-US" sz="1800" b="1" dirty="0" smtClean="0">
                <a:latin typeface="Comic Sans MS" pitchFamily="66" charset="0"/>
                <a:cs typeface="Arabic Typesetting" pitchFamily="66" charset="-78"/>
              </a:rPr>
              <a:t>It is imperative on our part to save our environment</a:t>
            </a:r>
            <a:endParaRPr lang="en-US" sz="1800" b="1" dirty="0">
              <a:latin typeface="Comic Sans MS" pitchFamily="66" charset="0"/>
              <a:cs typeface="Arabic Typesetting" pitchFamily="66" charset="-78"/>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iterate type="lt">
                                    <p:tmPct val="10000"/>
                                  </p:iterate>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allpaper4me.com/images/wallpapers/thankyoulanguages-428352.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8000" dirty="0" smtClean="0"/>
              <a:t>GNANA TEJA</a:t>
            </a:r>
            <a:br>
              <a:rPr lang="en-US" sz="8000" dirty="0" smtClean="0"/>
            </a:br>
            <a:r>
              <a:rPr lang="en-US" sz="8000" dirty="0" smtClean="0"/>
              <a:t>ECE-A</a:t>
            </a:r>
            <a:endParaRPr lang="en-US" sz="8000" dirty="0"/>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16112 0.1772 C 0.13351 0.15661 0.10816 0.1418 0.07952 0.12422 C 0.06737 0.11682 0.05608 0.10664 0.04358 0.0997 C 0.02848 0.09138 0.01233 0.08675 -0.00295 0.07888 C -0.01718 0.07148 -0.03072 0.06223 -0.04479 0.05436 C -0.06944 0.04048 -0.0552 0.05413 -0.09427 0.03355 C -0.11406 0.02314 -0.12882 0.00833 -0.14965 3.83993E-7 C -0.16024 -0.00971 -0.19739 -0.0495 -0.21267 -0.05945 C -0.23211 -0.0916 -0.22673 -0.07541 -0.23298 -0.10478 C -0.23229 -0.12468 -0.23472 -0.14503 -0.23107 -0.16423 C -0.22187 -0.21258 -0.19479 -0.23178 -0.16614 -0.25491 C -0.15711 -0.26208 -0.1493 -0.27203 -0.13993 -0.27804 C -0.10833 -0.2984 -0.09687 -0.29886 -0.06805 -0.30788 C -0.01944 -0.3028 -0.01979 -0.2836 0.0165 -0.23016 C 0.04757 -0.18436 0.06928 -0.12676 0.10487 -0.08674 C 0.14514 -0.0414 0.1948 -0.01364 0.24271 0.01435 C 0.28212 0.03725 0.32118 0.06223 0.36216 0.08027 C 0.37761 0.08721 0.39341 0.09323 0.40868 0.10086 C 0.42448 0.10872 0.43924 0.11937 0.45521 0.12677 C 0.48837 0.14203 0.52362 0.14897 0.55816 0.15522 C 0.58438 0.14643 0.59723 0.13417 0.6165 0.10872 C 0.61945 0.0997 0.62466 0.09138 0.62518 0.08143 C 0.62882 0.01365 0.60782 -0.00832 0.56702 -0.04395 C 0.43421 -0.1603 0.30799 -0.20865 0.1533 -0.2445 C 0.1408 -0.24358 0.07414 -0.24728 0.04948 -0.22646 C 0.03021 -0.21004 0.0132 -0.18922 -0.00486 -0.17071 C -0.01684 -0.15868 -0.0276 -0.14318 -0.03402 -0.12537 C -0.0375 -0.11566 -0.05329 -0.06986 -0.06614 -0.06477 C -0.0776 -0.08003 -0.0743 -0.07425 -0.08454 -0.09576 C -0.09236 -0.11242 -0.10781 -0.14619 -0.10781 -0.14619 C -0.1092 -0.15614 -0.11388 -0.1721 -0.11076 -0.18228 C -0.10468 -0.20217 -0.08784 -0.21304 -0.07378 -0.21998 C -0.03611 -0.2105 -0.04375 -0.22299 -0.03888 -0.18621 C -0.04166 -0.13601 -0.0342 -0.161 -0.04757 -0.14874 C -0.05833 -0.15406 -0.05954 -0.16076 -0.06805 -0.1721 C -0.07621 -0.20009 -0.06718 -0.23132 -0.07864 -0.25491 C -0.0743 -0.26694 -0.06822 -0.28383 -0.05833 -0.28984 C -0.0493 -0.29539 -0.0302 -0.3028 -0.0302 -0.3028 C 0.02987 -0.29956 0.04462 -0.31621 0.07952 -0.28984 C 0.08351 -0.27319 0.07865 -0.29169 0.08733 -0.26787 C 0.09046 -0.25931 0.09601 -0.24196 0.09601 -0.24196 C 0.09549 -0.21235 0.10521 -0.19778 0.08924 -0.19153 C 0.08768 -0.19315 0.08612 -0.19523 0.08438 -0.19662 C 0.08264 -0.19801 0.08004 -0.19731 0.07865 -0.19916 C 0.07657 -0.20194 0.07605 -0.2061 0.07466 -0.20957 C 0.0724 -0.21489 0.07014 -0.21998 0.06789 -0.22507 C 0.06719 -0.23109 0.06754 -0.23733 0.06598 -0.24311 C 0.06459 -0.24843 0.06112 -0.25237 0.05921 -0.25746 C 0.05487 -0.26879 0.05087 -0.27966 0.04653 -0.291 C 0.0448 -0.30164 0.04289 -0.31043 0.03594 -0.31691 C 0.03264 -0.32315 0.02813 -0.32107 0.02414 -0.32593 C 0.01181 -0.32223 0.01146 -0.29979 0.00573 -0.28845 C 0.00243 -0.28198 -0.00329 -0.27804 -0.00677 -0.27157 C -0.01284 -0.26023 -0.02152 -0.22669 -0.0243 -0.21721 C -0.02586 -0.19801 -0.03003 -0.1795 -0.02812 -0.1603 C -0.02691 -0.14735 -0.01684 -0.13347 -0.01267 -0.12167 C -0.01059 -0.11519 -0.00034 -0.07286 -2.5E-6 -0.06338 C 0.00053 -0.04233 -2.5E-6 -0.02105 -2.5E-6 3.83993E-7 " pathEditMode="relative" ptsTypes="fffffffffffffffffffffffffffffffffffffffffffffffffffffffffA">
                                      <p:cBhvr>
                                        <p:cTn id="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475</TotalTime>
  <Words>940</Words>
  <Application>Microsoft Office PowerPoint</Application>
  <PresentationFormat>On-screen Show (4:3)</PresentationFormat>
  <Paragraphs>86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Trek</vt:lpstr>
      <vt:lpstr>ROLE OF INDIVIDUAL IN PRESERVING NATURAL RESOURCES FOR THEIR EQUITABLE MAINTENANCE </vt:lpstr>
      <vt:lpstr>NATURAL RESOURCES</vt:lpstr>
      <vt:lpstr>CLASSIFICATION OF NATURAL RESOURCES BASED ON ORIGIN</vt:lpstr>
      <vt:lpstr>CLASSIFICATION OF NATURAL RESOURCES BASED ON AVAILABILITY</vt:lpstr>
      <vt:lpstr> BASIC NATURAL RESOUCES </vt:lpstr>
      <vt:lpstr>MEASURES TO PRESERVE  NATURAL RESOURCES</vt:lpstr>
      <vt:lpstr>CONSERVATION OF FOREST RESOURCES</vt:lpstr>
      <vt:lpstr>Control Measures Of Deforestation</vt:lpstr>
      <vt:lpstr> CONSERVATION OF WATER RESOURCES </vt:lpstr>
      <vt:lpstr> CONTROL MEASURES OF MINING </vt:lpstr>
      <vt:lpstr>PREVENTIVE MEASURES OF MODERN METHODS OF CULTIVATION</vt:lpstr>
      <vt:lpstr>MEASURES TO PREVENT SOIL EROSION AND MAN INDUCED EARTHQUAKES</vt:lpstr>
      <vt:lpstr>Measures to conserve energy</vt:lpstr>
      <vt:lpstr>               conclusion</vt:lpstr>
      <vt:lpstr>Slide 15</vt:lpstr>
      <vt:lpstr>GNANA TEJA ECE-A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47</cp:revision>
  <dcterms:created xsi:type="dcterms:W3CDTF">2012-10-21T08:54:54Z</dcterms:created>
  <dcterms:modified xsi:type="dcterms:W3CDTF">2015-12-09T14:46:50Z</dcterms:modified>
</cp:coreProperties>
</file>